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notesSlides/notesSlide16.xml" ContentType="application/vnd.openxmlformats-officedocument.presentationml.notesSlide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0.xml" ContentType="application/vnd.openxmlformats-officedocument.presentationml.notesSlide+xml"/>
  <Override PartName="/ppt/tags/tag41.xml" ContentType="application/vnd.openxmlformats-officedocument.presentationml.tags+xml"/>
  <Override PartName="/ppt/notesSlides/notesSlide2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4.xml" ContentType="application/vnd.openxmlformats-officedocument.presentationml.notesSlide+xml"/>
  <Override PartName="/ppt/tags/tag48.xml" ContentType="application/vnd.openxmlformats-officedocument.presentationml.tags+xml"/>
  <Override PartName="/ppt/notesSlides/notesSlide2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7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8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9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0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1.xml" ContentType="application/vnd.openxmlformats-officedocument.presentationml.notesSlide+xml"/>
  <Override PartName="/ppt/tags/tag61.xml" ContentType="application/vnd.openxmlformats-officedocument.presentationml.tags+xml"/>
  <Override PartName="/ppt/notesSlides/notesSlide32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3.xml" ContentType="application/vnd.openxmlformats-officedocument.presentationml.notesSlide+xml"/>
  <Override PartName="/ppt/tags/tag64.xml" ContentType="application/vnd.openxmlformats-officedocument.presentationml.tags+xml"/>
  <Override PartName="/ppt/notesSlides/notesSlide34.xml" ContentType="application/vnd.openxmlformats-officedocument.presentationml.notesSlide+xml"/>
  <Override PartName="/ppt/tags/tag65.xml" ContentType="application/vnd.openxmlformats-officedocument.presentationml.tags+xml"/>
  <Override PartName="/ppt/notesSlides/notesSlide35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36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37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8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9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5" r:id="rId3"/>
    <p:sldId id="310" r:id="rId4"/>
    <p:sldId id="270" r:id="rId5"/>
    <p:sldId id="289" r:id="rId6"/>
    <p:sldId id="311" r:id="rId7"/>
    <p:sldId id="312" r:id="rId8"/>
    <p:sldId id="298" r:id="rId9"/>
    <p:sldId id="285" r:id="rId10"/>
    <p:sldId id="313" r:id="rId11"/>
    <p:sldId id="308" r:id="rId12"/>
    <p:sldId id="317" r:id="rId13"/>
    <p:sldId id="318" r:id="rId14"/>
    <p:sldId id="316" r:id="rId15"/>
    <p:sldId id="315" r:id="rId16"/>
    <p:sldId id="314" r:id="rId17"/>
    <p:sldId id="271" r:id="rId18"/>
    <p:sldId id="299" r:id="rId19"/>
    <p:sldId id="300" r:id="rId20"/>
    <p:sldId id="301" r:id="rId21"/>
    <p:sldId id="319" r:id="rId22"/>
    <p:sldId id="273" r:id="rId23"/>
    <p:sldId id="274" r:id="rId24"/>
    <p:sldId id="302" r:id="rId25"/>
    <p:sldId id="320" r:id="rId26"/>
    <p:sldId id="324" r:id="rId27"/>
    <p:sldId id="277" r:id="rId28"/>
    <p:sldId id="322" r:id="rId29"/>
    <p:sldId id="276" r:id="rId30"/>
    <p:sldId id="303" r:id="rId31"/>
    <p:sldId id="279" r:id="rId32"/>
    <p:sldId id="304" r:id="rId33"/>
    <p:sldId id="290" r:id="rId34"/>
    <p:sldId id="305" r:id="rId35"/>
    <p:sldId id="282" r:id="rId36"/>
    <p:sldId id="306" r:id="rId37"/>
    <p:sldId id="307" r:id="rId38"/>
    <p:sldId id="309" r:id="rId39"/>
    <p:sldId id="286" r:id="rId40"/>
    <p:sldId id="291" r:id="rId41"/>
    <p:sldId id="293" r:id="rId42"/>
    <p:sldId id="288" r:id="rId43"/>
    <p:sldId id="294" r:id="rId44"/>
    <p:sldId id="326" r:id="rId45"/>
    <p:sldId id="327" r:id="rId46"/>
    <p:sldId id="269" r:id="rId47"/>
    <p:sldId id="328" r:id="rId48"/>
    <p:sldId id="329" r:id="rId49"/>
    <p:sldId id="330" r:id="rId50"/>
    <p:sldId id="280" r:id="rId51"/>
    <p:sldId id="275" r:id="rId52"/>
    <p:sldId id="272" r:id="rId53"/>
    <p:sldId id="331" r:id="rId54"/>
    <p:sldId id="278" r:id="rId55"/>
    <p:sldId id="332" r:id="rId56"/>
    <p:sldId id="281" r:id="rId57"/>
    <p:sldId id="333" r:id="rId58"/>
    <p:sldId id="283" r:id="rId59"/>
    <p:sldId id="334" r:id="rId60"/>
    <p:sldId id="257" r:id="rId61"/>
    <p:sldId id="258" r:id="rId62"/>
    <p:sldId id="335" r:id="rId63"/>
    <p:sldId id="260" r:id="rId64"/>
    <p:sldId id="262" r:id="rId65"/>
    <p:sldId id="268" r:id="rId66"/>
    <p:sldId id="263" r:id="rId67"/>
    <p:sldId id="261" r:id="rId68"/>
    <p:sldId id="267" r:id="rId69"/>
    <p:sldId id="259" r:id="rId70"/>
    <p:sldId id="284" r:id="rId71"/>
    <p:sldId id="336" r:id="rId72"/>
    <p:sldId id="337" r:id="rId73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69F"/>
    <a:srgbClr val="FFFFFF"/>
    <a:srgbClr val="F4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/>
    <p:restoredTop sz="93089"/>
  </p:normalViewPr>
  <p:slideViewPr>
    <p:cSldViewPr snapToGrid="0" snapToObjects="1">
      <p:cViewPr varScale="1">
        <p:scale>
          <a:sx n="45" d="100"/>
          <a:sy n="45" d="100"/>
        </p:scale>
        <p:origin x="680" y="1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5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F8CC731-C2FE-8046-9904-A81012E87C2E}" type="datetimeFigureOut">
              <a:rPr lang="en-US"/>
              <a:pPr>
                <a:defRPr/>
              </a:pPr>
              <a:t>8/9/18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0CD3E3-EF47-3642-8F69-4BD640ECA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17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C5FB0A-DD5F-0049-AB51-1ACC4585551E}" type="datetimeFigureOut">
              <a:rPr lang="en-US"/>
              <a:pPr>
                <a:defRPr/>
              </a:pPr>
              <a:t>8/9/18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BAFEB4A-0E95-9745-9593-DB07EEB0B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02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2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7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29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57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48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86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62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72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30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1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19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63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63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75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35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14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7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40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38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31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5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32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87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4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88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4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5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63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31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2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538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97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88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0-3: 0.9-1.7% risk of adverse cardiac event.</a:t>
            </a:r>
          </a:p>
          <a:p>
            <a:r>
              <a:rPr lang="en-US" dirty="0"/>
              <a:t>4-6: 12-16.6% risk of adverse cardiac event.</a:t>
            </a:r>
          </a:p>
          <a:p>
            <a:r>
              <a:rPr lang="en-US" dirty="0"/>
              <a:t>≥7: 50-65% risk of adverse cardiac event.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30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1F5A-F92E-B448-AFA2-0C86DAACF7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0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rtboard 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4" y="503239"/>
            <a:ext cx="18732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57250" y="3554887"/>
            <a:ext cx="5143500" cy="249299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71564" y="5972150"/>
            <a:ext cx="4614863" cy="775597"/>
          </a:xfrm>
        </p:spPr>
        <p:txBody>
          <a:bodyPr anchor="b"/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071564" y="6930557"/>
            <a:ext cx="4614863" cy="3323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11" indent="0" algn="l">
              <a:buNone/>
              <a:defRPr sz="2400">
                <a:solidFill>
                  <a:schemeClr val="bg1"/>
                </a:solidFill>
              </a:defRPr>
            </a:lvl2pPr>
            <a:lvl3pPr marL="914422" indent="0" algn="l">
              <a:buNone/>
              <a:defRPr sz="2400">
                <a:solidFill>
                  <a:schemeClr val="bg1"/>
                </a:solidFill>
              </a:defRPr>
            </a:lvl3pPr>
            <a:lvl4pPr marL="1371635" indent="0" algn="l">
              <a:buNone/>
              <a:defRPr sz="2400">
                <a:solidFill>
                  <a:schemeClr val="bg1"/>
                </a:solidFill>
              </a:defRPr>
            </a:lvl4pPr>
            <a:lvl5pPr marL="1828846" indent="0" algn="l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04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6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tyl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018006"/>
            <a:ext cx="5915025" cy="1661993"/>
          </a:xfr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318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626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1413609"/>
            <a:ext cx="2211884" cy="13295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5" y="1316567"/>
            <a:ext cx="3471863" cy="24170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2"/>
            <a:ext cx="2211884" cy="44319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072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1413609"/>
            <a:ext cx="2211884" cy="13295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5" y="1316572"/>
            <a:ext cx="3471863" cy="886397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2" indent="0">
              <a:buNone/>
              <a:defRPr sz="2400"/>
            </a:lvl3pPr>
            <a:lvl4pPr marL="1371635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1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2"/>
            <a:ext cx="2211884" cy="44319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01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board 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4" y="503239"/>
            <a:ext cx="18732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57250" y="5030023"/>
            <a:ext cx="5143500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071562" y="6310253"/>
            <a:ext cx="4929188" cy="387797"/>
          </a:xfrm>
        </p:spPr>
        <p:txBody>
          <a:bodyPr anchor="b"/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 dirty="0"/>
              <a:t>Please visit us online: </a:t>
            </a:r>
            <a:r>
              <a:rPr lang="en-US" dirty="0" err="1"/>
              <a:t>vituity.com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22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2187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3877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4272-FD94-4D49-B9EC-560E655CC443}" type="datetimeFigureOut">
              <a:rPr lang="en-US" smtClean="0"/>
              <a:pPr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4BAA5-E256-A44C-8E06-DB98F5E81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9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rtboard 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4" y="503239"/>
            <a:ext cx="18732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57250" y="3554887"/>
            <a:ext cx="5143500" cy="249299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71564" y="5972150"/>
            <a:ext cx="4614863" cy="775597"/>
          </a:xfrm>
        </p:spPr>
        <p:txBody>
          <a:bodyPr anchor="b"/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071564" y="6930557"/>
            <a:ext cx="4614863" cy="3323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11" indent="0" algn="l">
              <a:buNone/>
              <a:defRPr sz="2400">
                <a:solidFill>
                  <a:schemeClr val="bg1"/>
                </a:solidFill>
              </a:defRPr>
            </a:lvl2pPr>
            <a:lvl3pPr marL="914422" indent="0" algn="l">
              <a:buNone/>
              <a:defRPr sz="2400">
                <a:solidFill>
                  <a:schemeClr val="bg1"/>
                </a:solidFill>
              </a:defRPr>
            </a:lvl3pPr>
            <a:lvl4pPr marL="1371635" indent="0" algn="l">
              <a:buNone/>
              <a:defRPr sz="2400">
                <a:solidFill>
                  <a:schemeClr val="bg1"/>
                </a:solidFill>
              </a:defRPr>
            </a:lvl4pPr>
            <a:lvl5pPr marL="1828846" indent="0" algn="l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46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71490" y="486836"/>
            <a:ext cx="5915025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1489" y="2434171"/>
            <a:ext cx="2955370" cy="3080652"/>
          </a:xfrm>
        </p:spPr>
        <p:txBody>
          <a:bodyPr/>
          <a:lstStyle>
            <a:lvl1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  <a:latin typeface="+mn-lt"/>
              </a:defRPr>
            </a:lvl1pPr>
            <a:lvl2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  <a:latin typeface="+mn-lt"/>
              </a:defRPr>
            </a:lvl2pPr>
            <a:lvl3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  <a:latin typeface="+mn-lt"/>
              </a:defRPr>
            </a:lvl3pPr>
            <a:lvl4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  <a:latin typeface="+mn-lt"/>
              </a:defRPr>
            </a:lvl4pPr>
            <a:lvl5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9" y="2434171"/>
            <a:ext cx="3424714" cy="2764859"/>
          </a:xfrm>
        </p:spPr>
        <p:txBody>
          <a:bodyPr/>
          <a:lstStyle>
            <a:lvl1pPr marL="0" indent="0">
              <a:lnSpc>
                <a:spcPct val="114000"/>
              </a:lnSpc>
              <a:buClr>
                <a:schemeClr val="tx1"/>
              </a:buClr>
              <a:buNone/>
              <a:defRPr>
                <a:solidFill>
                  <a:schemeClr val="accent4"/>
                </a:solidFill>
                <a:latin typeface="+mn-lt"/>
              </a:defRPr>
            </a:lvl1pPr>
            <a:lvl2pPr marL="457211" indent="0">
              <a:lnSpc>
                <a:spcPct val="114000"/>
              </a:lnSpc>
              <a:buClr>
                <a:schemeClr val="tx1"/>
              </a:buClr>
              <a:buNone/>
              <a:defRPr>
                <a:solidFill>
                  <a:schemeClr val="accent4"/>
                </a:solidFill>
                <a:latin typeface="+mn-lt"/>
              </a:defRPr>
            </a:lvl2pPr>
            <a:lvl3pPr marL="914422" indent="0">
              <a:lnSpc>
                <a:spcPct val="114000"/>
              </a:lnSpc>
              <a:buClr>
                <a:schemeClr val="tx1"/>
              </a:buClr>
              <a:buNone/>
              <a:defRPr>
                <a:solidFill>
                  <a:schemeClr val="accent4"/>
                </a:solidFill>
                <a:latin typeface="+mn-lt"/>
              </a:defRPr>
            </a:lvl3pPr>
            <a:lvl4pPr marL="1371635" indent="0">
              <a:lnSpc>
                <a:spcPct val="114000"/>
              </a:lnSpc>
              <a:buClr>
                <a:schemeClr val="tx1"/>
              </a:buClr>
              <a:buNone/>
              <a:defRPr>
                <a:solidFill>
                  <a:schemeClr val="accent4"/>
                </a:solidFill>
                <a:latin typeface="+mn-lt"/>
              </a:defRPr>
            </a:lvl4pPr>
            <a:lvl5pPr marL="1828846" indent="0">
              <a:lnSpc>
                <a:spcPct val="114000"/>
              </a:lnSpc>
              <a:buClr>
                <a:schemeClr val="tx1"/>
              </a:buClr>
              <a:buNone/>
              <a:defRPr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15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12187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242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8" y="4421308"/>
            <a:ext cx="5915025" cy="166199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8" y="6230085"/>
            <a:ext cx="5915025" cy="332398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230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93346" y="3538994"/>
            <a:ext cx="5489597" cy="16619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235869" y="5236971"/>
            <a:ext cx="5147072" cy="33239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76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71"/>
            <a:ext cx="2914650" cy="3080652"/>
          </a:xfrm>
        </p:spPr>
        <p:txBody>
          <a:bodyPr/>
          <a:lstStyle>
            <a:lvl1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</a:defRPr>
            </a:lvl1pPr>
            <a:lvl2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</a:defRPr>
            </a:lvl2pPr>
            <a:lvl3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</a:defRPr>
            </a:lvl3pPr>
            <a:lvl4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</a:defRPr>
            </a:lvl4pPr>
            <a:lvl5pPr>
              <a:lnSpc>
                <a:spcPct val="114000"/>
              </a:lnSpc>
              <a:buClr>
                <a:schemeClr val="tx1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9"/>
            <a:ext cx="2914650" cy="25003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1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486836"/>
            <a:ext cx="5915025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675306"/>
            <a:ext cx="2901255" cy="664797"/>
          </a:xfrm>
        </p:spPr>
        <p:txBody>
          <a:bodyPr anchor="b"/>
          <a:lstStyle>
            <a:lvl1pPr marL="0" indent="0">
              <a:buClr>
                <a:schemeClr val="tx1"/>
              </a:buClr>
              <a:buNone/>
              <a:defRPr sz="2400" b="0">
                <a:solidFill>
                  <a:schemeClr val="accent4"/>
                </a:solidFill>
                <a:latin typeface="+mn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3"/>
            <a:ext cx="2901255" cy="25003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5" y="2675306"/>
            <a:ext cx="2915543" cy="664797"/>
          </a:xfrm>
        </p:spPr>
        <p:txBody>
          <a:bodyPr anchor="b"/>
          <a:lstStyle>
            <a:lvl1pPr marL="0" indent="0">
              <a:buClr>
                <a:schemeClr val="tx1"/>
              </a:buClr>
              <a:buNone/>
              <a:defRPr sz="2400" b="0">
                <a:solidFill>
                  <a:schemeClr val="accent4"/>
                </a:solidFill>
                <a:latin typeface="+mn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5" y="3340103"/>
            <a:ext cx="2915543" cy="25003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8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71490" y="487364"/>
            <a:ext cx="5915025" cy="12187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471490" y="2433639"/>
            <a:ext cx="5915025" cy="18632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05" r:id="rId3"/>
    <p:sldLayoutId id="2147483706" r:id="rId4"/>
    <p:sldLayoutId id="2147483707" r:id="rId5"/>
    <p:sldLayoutId id="2147483708" r:id="rId6"/>
    <p:sldLayoutId id="2147483717" r:id="rId7"/>
    <p:sldLayoutId id="2147483709" r:id="rId8"/>
    <p:sldLayoutId id="2147483710" r:id="rId9"/>
    <p:sldLayoutId id="2147483711" r:id="rId10"/>
    <p:sldLayoutId id="2147483718" r:id="rId11"/>
    <p:sldLayoutId id="2147483712" r:id="rId12"/>
    <p:sldLayoutId id="2147483713" r:id="rId13"/>
    <p:sldLayoutId id="2147483714" r:id="rId14"/>
    <p:sldLayoutId id="2147483719" r:id="rId15"/>
    <p:sldLayoutId id="2147483720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1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2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4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6" indent="-228606" algn="l" rtl="0" eaLnBrk="1" fontAlgn="base" hangingPunct="1">
        <a:lnSpc>
          <a:spcPct val="90000"/>
        </a:lnSpc>
        <a:spcBef>
          <a:spcPts val="1001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85817" indent="-228606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2601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1143028" indent="-228606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600240" indent="-228606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2057451" indent="-228606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251466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4" Type="http://schemas.openxmlformats.org/officeDocument/2006/relationships/image" Target="../media/image5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5" Type="http://schemas.openxmlformats.org/officeDocument/2006/relationships/hyperlink" Target="http://rds.yahoo.com/S=96062883/K=coronary+arteries/v=2/TID=DFIM_1/l=IVR/*-http:/www.clevelandclinic.org/heartcenter/pub/guide/disease/cad/cad_arteries.htm" TargetMode="Externa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5" Type="http://schemas.openxmlformats.org/officeDocument/2006/relationships/hyperlink" Target="http://soback.kornet21.net/~heartist/coronary/cag-ori.gif" TargetMode="Externa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3.tiff"/><Relationship Id="rId5" Type="http://schemas.openxmlformats.org/officeDocument/2006/relationships/hyperlink" Target="https://lifeinthefastlane.com/ecg-library/pulmonary-embolism" TargetMode="External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hyperlink" Target="http://sinaiem.us/tutorials/pneumothorax" TargetMode="External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57252" y="5217380"/>
            <a:ext cx="5143500" cy="830997"/>
          </a:xfrm>
        </p:spPr>
        <p:txBody>
          <a:bodyPr/>
          <a:lstStyle/>
          <a:p>
            <a:r>
              <a:rPr lang="en-US" altLang="en-US" dirty="0">
                <a:ea typeface="ヒラギノ角ゴ Pro W3" pitchFamily="123" charset="-128"/>
                <a:cs typeface="Arial" panose="020B0604020202020204" pitchFamily="34" charset="0"/>
              </a:rPr>
              <a:t>Chest Pain </a:t>
            </a:r>
            <a:endParaRPr lang="en-US" dirty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71563" y="9118050"/>
            <a:ext cx="4614862" cy="273601"/>
          </a:xfrm>
        </p:spPr>
        <p:txBody>
          <a:bodyPr rtlCol="0"/>
          <a:lstStyle/>
          <a:p>
            <a:pPr>
              <a:lnSpc>
                <a:spcPts val="2000"/>
              </a:lnSpc>
            </a:pPr>
            <a:r>
              <a:rPr lang="en-US" altLang="en-US" sz="2400" dirty="0">
                <a:ea typeface="ヒラギノ角ゴ Pro W3" pitchFamily="123" charset="-128"/>
                <a:cs typeface="Arial" panose="020B0604020202020204" pitchFamily="34" charset="0"/>
              </a:rPr>
              <a:t>ACE Module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423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Coronary Syndrome</a:t>
            </a:r>
            <a:endParaRPr lang="en-US" dirty="0">
              <a:latin typeface="+mj-lt"/>
            </a:endParaRPr>
          </a:p>
        </p:txBody>
      </p:sp>
      <p:pic>
        <p:nvPicPr>
          <p:cNvPr id="7" name="pasted-image.tiff" descr="pasted-image.tiff">
            <a:extLst>
              <a:ext uri="{FF2B5EF4-FFF2-40B4-BE49-F238E27FC236}">
                <a16:creationId xmlns:a16="http://schemas.microsoft.com/office/drawing/2014/main" id="{B5E9FB12-23D6-8146-AACB-3712531A8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1766" y="1414463"/>
            <a:ext cx="4227172" cy="59792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8425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423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Coronary Syndrome</a:t>
            </a:r>
            <a:endParaRPr lang="en-US" dirty="0">
              <a:latin typeface="+mj-lt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4001" y="1575875"/>
            <a:ext cx="563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accent4"/>
                </a:solidFill>
              </a:rPr>
              <a:t>ST-elevation Myocardial Infarction (STEMI)</a:t>
            </a:r>
          </a:p>
        </p:txBody>
      </p:sp>
      <p:sp>
        <p:nvSpPr>
          <p:cNvPr id="3" name="Rectangle 2"/>
          <p:cNvSpPr/>
          <p:nvPr/>
        </p:nvSpPr>
        <p:spPr>
          <a:xfrm>
            <a:off x="544001" y="5698935"/>
            <a:ext cx="5915026" cy="2032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Definition:  Strict Criteria for a STEMI 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1mm Elevation in 2 contiguous leads (except anterior)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1.5-2mm in V2-3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“sheds water”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AVR is an outlier.  Can have a STEMI with isolated elevation in AVR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Compare to prior EKGs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Ask for help when concerned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When troponin rules in, look at the EKG again and repeat it.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63707-DB9A-3245-A172-D1E277B12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26" y="1975985"/>
            <a:ext cx="5304549" cy="35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17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423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Coronary Syndrome</a:t>
            </a:r>
            <a:endParaRPr lang="en-US" dirty="0">
              <a:latin typeface="+mj-lt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4001" y="1575875"/>
            <a:ext cx="563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accent4"/>
                </a:solidFill>
              </a:rPr>
              <a:t>ST-elevation Myocardial Infarction (STEMI)</a:t>
            </a:r>
          </a:p>
        </p:txBody>
      </p:sp>
      <p:pic>
        <p:nvPicPr>
          <p:cNvPr id="7" name="Picture 6" descr="..\EKG article pictures\coronary arteries.jpg">
            <a:extLst>
              <a:ext uri="{FF2B5EF4-FFF2-40B4-BE49-F238E27FC236}">
                <a16:creationId xmlns:a16="http://schemas.microsoft.com/office/drawing/2014/main" id="{587CAADD-BC32-D74E-B5BE-1EBBEC89D3B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01" y="2210014"/>
            <a:ext cx="3124200" cy="24466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1D8F7C-A473-D54C-A1CB-4F1752A262FD}"/>
              </a:ext>
            </a:extLst>
          </p:cNvPr>
          <p:cNvSpPr/>
          <p:nvPr/>
        </p:nvSpPr>
        <p:spPr>
          <a:xfrm>
            <a:off x="944759" y="4656669"/>
            <a:ext cx="5238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http://www.clevelandclinic.org/heartcenter/pub/guide/disease/cad/cad_arteries.htm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8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423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Coronary Syndrome</a:t>
            </a:r>
            <a:endParaRPr lang="en-US" dirty="0">
              <a:latin typeface="+mj-lt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4001" y="1575875"/>
            <a:ext cx="563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accent4"/>
                </a:solidFill>
              </a:rPr>
              <a:t>ST-elevation Myocardial Infarction (STEMI)</a:t>
            </a:r>
          </a:p>
        </p:txBody>
      </p:sp>
      <p:pic>
        <p:nvPicPr>
          <p:cNvPr id="9" name="Picture 8" descr="..\EKG article pictures\coronary artery diagram.jpg">
            <a:extLst>
              <a:ext uri="{FF2B5EF4-FFF2-40B4-BE49-F238E27FC236}">
                <a16:creationId xmlns:a16="http://schemas.microsoft.com/office/drawing/2014/main" id="{D9A43163-C40F-6345-9A27-BA72F2FAA0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09" y="2384111"/>
            <a:ext cx="4284465" cy="3109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C72C1A-ECC7-B14C-8B1A-4AE36CB3EED7}"/>
              </a:ext>
            </a:extLst>
          </p:cNvPr>
          <p:cNvSpPr/>
          <p:nvPr/>
        </p:nvSpPr>
        <p:spPr>
          <a:xfrm>
            <a:off x="544001" y="5594373"/>
            <a:ext cx="49709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4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http://soback.kornet21.net/~heartist/coronary/cag-ori.gif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41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423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Coronary Syndrome</a:t>
            </a:r>
            <a:endParaRPr lang="en-US" dirty="0">
              <a:latin typeface="+mj-lt"/>
            </a:endParaRPr>
          </a:p>
        </p:txBody>
      </p:sp>
      <p:pic>
        <p:nvPicPr>
          <p:cNvPr id="7" name="Picture 3" descr="STEM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8" y="2604305"/>
            <a:ext cx="6426875" cy="1758132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4002" y="1810789"/>
            <a:ext cx="563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accent4"/>
                </a:solidFill>
              </a:rPr>
              <a:t>ST-elevation Myocardial Infarction (STEMI)</a:t>
            </a:r>
          </a:p>
        </p:txBody>
      </p:sp>
      <p:sp>
        <p:nvSpPr>
          <p:cNvPr id="3" name="Rectangle 2"/>
          <p:cNvSpPr/>
          <p:nvPr/>
        </p:nvSpPr>
        <p:spPr>
          <a:xfrm>
            <a:off x="405889" y="4755900"/>
            <a:ext cx="5915026" cy="311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Treatment: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Aspirin 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Nitrates and morphine for chest pain (use caution in setting of inferior infarction or right ventricular infarction)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Heparin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Emergent percutaneous intervention (Transfer to STEMI Center)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Goal is door to balloon under 60 minutes for STEMI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Document reason for transfer: Higher level of care for PCI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ED to ED: call AMR and request “STEMI Interfacility transfer from referral center to STEMI receiving” and confirm code 3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Inpatient to STEMI center: coordinate with accepting facility; house supervisor/case manager support; attempt to speak with STEMI receiving cardiologist directly.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85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423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Coronary Syndrome</a:t>
            </a:r>
            <a:endParaRPr lang="en-US" dirty="0">
              <a:latin typeface="+mj-lt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4002" y="1810789"/>
            <a:ext cx="563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accent4"/>
                </a:solidFill>
              </a:rPr>
              <a:t>Non-STEMI Management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405889" y="2498475"/>
            <a:ext cx="59150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</a:rPr>
              <a:t>Treatment: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Aspirin 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Plavix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Nitrates and morphine for chest pain (use caution in setting of inferior infarction or right ventricular infarction)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Heparin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Cardiology consult: not routinely obtained in the ED at RUHS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Transfer considerations for urgent PCI:</a:t>
            </a:r>
          </a:p>
          <a:p>
            <a:pPr marL="1200169" lvl="2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Dynamic EKG changes</a:t>
            </a:r>
          </a:p>
          <a:p>
            <a:pPr marL="1200169" lvl="2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Intractable pain</a:t>
            </a:r>
          </a:p>
          <a:p>
            <a:pPr marL="1200169" lvl="2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Recent Stent with concern for occlusion</a:t>
            </a:r>
          </a:p>
        </p:txBody>
      </p:sp>
    </p:spTree>
    <p:extLst>
      <p:ext uri="{BB962C8B-B14F-4D97-AF65-F5344CB8AC3E}">
        <p14:creationId xmlns:p14="http://schemas.microsoft.com/office/powerpoint/2010/main" val="367754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423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Coronary Syndrome</a:t>
            </a:r>
            <a:endParaRPr lang="en-US" dirty="0">
              <a:latin typeface="+mj-lt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4002" y="1810789"/>
            <a:ext cx="563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accent4"/>
                </a:solidFill>
              </a:rPr>
              <a:t>PITFALLS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875" y="2512763"/>
            <a:ext cx="6457950" cy="3508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Failing to explore reproducible or “atypical pain” in high risk patients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Trusting the magic of the GI cocktail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Epigastric pain in high risk patient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Dyspnea in high risk or elderly patients (“Angina” literally means to suffocate/asphyxiate)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Dismissing a newly elevated troponin as a noncardiac cause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One troponin within 4 hours of pain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Over-testing on low/zero risk patients 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Not comparing subtle EKG changes to prior EKGs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Failing to obtain serial EKGs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Psych patients (Mentally ill, in particular schizophrenics have higher incidence of ACS and yet its easy to dismiss the symptoms)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24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36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Aortic Dissection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49531"/>
            <a:ext cx="5915026" cy="2833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History (note that most patients present “atypically’)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Pain is typically severe and maximal at onset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Frequently described as “tearing” or “ripping”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Radiation to the back, </a:t>
            </a:r>
            <a:r>
              <a:rPr lang="en-US" sz="1401" dirty="0" err="1">
                <a:solidFill>
                  <a:schemeClr val="accent4"/>
                </a:solidFill>
              </a:rPr>
              <a:t>interscapular</a:t>
            </a:r>
            <a:r>
              <a:rPr lang="en-US" sz="1401" dirty="0">
                <a:solidFill>
                  <a:schemeClr val="accent4"/>
                </a:solidFill>
              </a:rPr>
              <a:t>, or abdominal regions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Signs and symptoms above and below the diaphragm (as dissection may progress in any direction)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Chest pain with neurologic symptoms (Think Dissection!)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Physical examination may reveal</a:t>
            </a:r>
          </a:p>
          <a:p>
            <a:pPr marL="742969" lvl="1" indent="-285756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Jugular venous distension from cardiac tamponade</a:t>
            </a:r>
          </a:p>
          <a:p>
            <a:pPr marL="742969" lvl="1" indent="-285756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Hypertension and possible blood pressure (differential &gt; 20 mm Hg) and pulse differences between upper extremities</a:t>
            </a:r>
          </a:p>
          <a:p>
            <a:pPr marL="742969" lvl="1" indent="-285756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Aortic regurgitation murmur</a:t>
            </a:r>
          </a:p>
        </p:txBody>
      </p:sp>
    </p:spTree>
    <p:extLst>
      <p:ext uri="{BB962C8B-B14F-4D97-AF65-F5344CB8AC3E}">
        <p14:creationId xmlns:p14="http://schemas.microsoft.com/office/powerpoint/2010/main" val="106083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36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Aortic Dissection</a:t>
            </a:r>
            <a:endParaRPr lang="en-US" dirty="0">
              <a:latin typeface="+mj-lt"/>
            </a:endParaRPr>
          </a:p>
        </p:txBody>
      </p:sp>
      <p:pic>
        <p:nvPicPr>
          <p:cNvPr id="7" name="Picture 4" descr="aortic dis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4" y="1402920"/>
            <a:ext cx="6096000" cy="473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1F46C5-665F-B14E-8164-8E2685946E2A}"/>
              </a:ext>
            </a:extLst>
          </p:cNvPr>
          <p:cNvSpPr/>
          <p:nvPr/>
        </p:nvSpPr>
        <p:spPr>
          <a:xfrm>
            <a:off x="453514" y="6251633"/>
            <a:ext cx="6156837" cy="2201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Chest radiography (CXR) may reveal: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Widened mediastinum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Loss of the aortic contour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Displacement of the aorta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Pleural effusion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Since patients may often have a normal CXR: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CXR cannot be solely used to exclude the diagnosis</a:t>
            </a:r>
          </a:p>
          <a:p>
            <a:pPr marL="742969" lvl="1" indent="-285756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If the history and physical findings are suggestive of aortic dissection, a CT angiogram of the chest should be obtained</a:t>
            </a:r>
          </a:p>
        </p:txBody>
      </p:sp>
    </p:spTree>
    <p:extLst>
      <p:ext uri="{BB962C8B-B14F-4D97-AF65-F5344CB8AC3E}">
        <p14:creationId xmlns:p14="http://schemas.microsoft.com/office/powerpoint/2010/main" val="268297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36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Aortic Dissection</a:t>
            </a:r>
            <a:endParaRPr lang="en-US" dirty="0">
              <a:latin typeface="+mj-lt"/>
            </a:endParaRPr>
          </a:p>
        </p:txBody>
      </p:sp>
      <p:pic>
        <p:nvPicPr>
          <p:cNvPr id="6" name="Picture 4" descr="aortic dis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0" y="1518665"/>
            <a:ext cx="6432468" cy="50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01512" y="1830388"/>
            <a:ext cx="2057401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1401" b="1" dirty="0">
                <a:solidFill>
                  <a:schemeClr val="bg1"/>
                </a:solidFill>
              </a:rPr>
              <a:t>Widened Mediastinum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 rot="5400000">
            <a:off x="4377812" y="1262062"/>
            <a:ext cx="304800" cy="2057401"/>
          </a:xfrm>
          <a:prstGeom prst="leftBrace">
            <a:avLst>
              <a:gd name="adj1" fmla="val 8344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93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Module Outline 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43999" y="1952135"/>
            <a:ext cx="5915026" cy="117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1" dirty="0">
              <a:solidFill>
                <a:schemeClr val="accent4"/>
              </a:solidFill>
              <a:latin typeface="+mj-lt"/>
            </a:endParaRPr>
          </a:p>
          <a:p>
            <a:endParaRPr lang="en-US" sz="1401" dirty="0">
              <a:solidFill>
                <a:schemeClr val="accent4"/>
              </a:solidFill>
              <a:latin typeface="+mj-lt"/>
            </a:endParaRPr>
          </a:p>
          <a:p>
            <a:br>
              <a:rPr lang="en-US" altLang="en-US" sz="1401" dirty="0">
                <a:solidFill>
                  <a:schemeClr val="accent4"/>
                </a:solidFill>
                <a:latin typeface="+mj-lt"/>
                <a:ea typeface="ヒラギノ角ゴ Pro W3" pitchFamily="123" charset="-128"/>
                <a:cs typeface="Arial" panose="020B0604020202020204" pitchFamily="34" charset="0"/>
              </a:rPr>
            </a:br>
            <a:br>
              <a:rPr lang="en-US" altLang="en-US" sz="1401" dirty="0">
                <a:solidFill>
                  <a:schemeClr val="accent4"/>
                </a:solidFill>
                <a:latin typeface="+mj-lt"/>
                <a:ea typeface="ヒラギノ角ゴ Pro W3" pitchFamily="123" charset="-128"/>
                <a:cs typeface="Arial" panose="020B0604020202020204" pitchFamily="34" charset="0"/>
              </a:rPr>
            </a:br>
            <a:endParaRPr lang="en-US" sz="140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43999" y="1359280"/>
            <a:ext cx="5499164" cy="4581209"/>
          </a:xfrm>
          <a:prstGeom prst="rect">
            <a:avLst/>
          </a:prstGeom>
        </p:spPr>
        <p:txBody>
          <a:bodyPr wrap="square" lIns="0" tIns="0" rIns="0" bIns="0"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“ IN EMERGENCY MEDICINE AND PRIMARY CARE. . . YOU NEED TO KNOW WHAT YOU NEED TO KNOW, AND THEN SOME!”  STEWART SWADRON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accent4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OVERVIEW: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Epidemiology/Differential Diagnosis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Clinical Features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What You Don’t Want to Miss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ED Course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Disposition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Key Learning Points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j-lt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714369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943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Aortic Dissection on CT</a:t>
            </a:r>
            <a:endParaRPr lang="en-US" dirty="0">
              <a:latin typeface="+mj-lt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5" y="1440138"/>
            <a:ext cx="6589817" cy="50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4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36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Aortic Dissection</a:t>
            </a:r>
            <a:endParaRPr lang="en-US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A7654E-6F89-AF4A-9DB4-17C4AD4CAC88}"/>
              </a:ext>
            </a:extLst>
          </p:cNvPr>
          <p:cNvSpPr/>
          <p:nvPr/>
        </p:nvSpPr>
        <p:spPr>
          <a:xfrm>
            <a:off x="100013" y="1557436"/>
            <a:ext cx="6757987" cy="2248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Types: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Ascending, descending, combined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chemeClr val="accent4"/>
                </a:solidFill>
              </a:rPr>
              <a:t>DeBakey</a:t>
            </a:r>
            <a:r>
              <a:rPr lang="en-US" sz="1401" dirty="0">
                <a:solidFill>
                  <a:schemeClr val="accent4"/>
                </a:solidFill>
              </a:rPr>
              <a:t> Type I (ascending only), Type II (ascending and descending) and Type III (descending only)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Stanford Type A (ascending and descending) and Type B (descending only)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Treatment: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Blood pressure control to systolic BP of 150 with labetolol or nitroprusside and a beta blocker (do not use pure beta blocker due to theoretical risk of unopposed alpha receptor stimulation and worsening hypertension)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Surgical consult (surgery indicated for ascending dissections)</a:t>
            </a:r>
          </a:p>
        </p:txBody>
      </p:sp>
    </p:spTree>
    <p:extLst>
      <p:ext uri="{BB962C8B-B14F-4D97-AF65-F5344CB8AC3E}">
        <p14:creationId xmlns:p14="http://schemas.microsoft.com/office/powerpoint/2010/main" val="1434025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376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Pulmonary Embolism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466917" y="1288355"/>
            <a:ext cx="5992110" cy="6373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Patients can present with: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</a:rPr>
              <a:t>Pleuritic chest pain, fatigue, dyspnea, syncope, hemoptysis and/or cardiac arrest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Physician exam, EKG and CXR may be normal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Normal O</a:t>
            </a:r>
            <a:r>
              <a:rPr lang="en-US" sz="1401" b="1" baseline="-25000" dirty="0">
                <a:solidFill>
                  <a:schemeClr val="accent4"/>
                </a:solidFill>
                <a:latin typeface="+mn-lt"/>
              </a:rPr>
              <a:t>2</a:t>
            </a:r>
            <a:r>
              <a:rPr lang="en-US" sz="1401" b="1" dirty="0">
                <a:solidFill>
                  <a:schemeClr val="accent4"/>
                </a:solidFill>
                <a:latin typeface="+mn-lt"/>
              </a:rPr>
              <a:t> saturation or presence of fever does not exclude PE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Risk factors fall into one of three categories:</a:t>
            </a:r>
          </a:p>
          <a:p>
            <a:pPr>
              <a:lnSpc>
                <a:spcPct val="100000"/>
              </a:lnSpc>
            </a:pPr>
            <a:r>
              <a:rPr lang="en-US" sz="1401" dirty="0">
                <a:solidFill>
                  <a:schemeClr val="accent4"/>
                </a:solidFill>
                <a:latin typeface="+mn-lt"/>
              </a:rPr>
              <a:t>	1. Hypercoagulable State</a:t>
            </a:r>
          </a:p>
          <a:p>
            <a:pPr>
              <a:lnSpc>
                <a:spcPct val="100000"/>
              </a:lnSpc>
            </a:pPr>
            <a:r>
              <a:rPr lang="en-US" sz="1401" dirty="0">
                <a:solidFill>
                  <a:schemeClr val="accent4"/>
                </a:solidFill>
                <a:latin typeface="+mn-lt"/>
              </a:rPr>
              <a:t>	2. Endothelial Damage</a:t>
            </a:r>
          </a:p>
          <a:p>
            <a:pPr>
              <a:lnSpc>
                <a:spcPct val="100000"/>
              </a:lnSpc>
            </a:pPr>
            <a:r>
              <a:rPr lang="en-US" sz="1401" dirty="0">
                <a:solidFill>
                  <a:schemeClr val="accent4"/>
                </a:solidFill>
                <a:latin typeface="+mn-lt"/>
              </a:rPr>
              <a:t>	3. Venous Stasis</a:t>
            </a:r>
          </a:p>
          <a:p>
            <a:pPr>
              <a:lnSpc>
                <a:spcPct val="100000"/>
              </a:lnSpc>
            </a:pPr>
            <a:endParaRPr lang="en-US" sz="1401" dirty="0">
              <a:solidFill>
                <a:schemeClr val="accent4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Pregnancy, OCP use, cancer, recent surgery, travel, leg swelling</a:t>
            </a:r>
          </a:p>
          <a:p>
            <a:pPr>
              <a:lnSpc>
                <a:spcPct val="100000"/>
              </a:lnSpc>
            </a:pPr>
            <a:endParaRPr lang="en-US" sz="1401" dirty="0">
              <a:solidFill>
                <a:schemeClr val="accent4"/>
              </a:solidFill>
              <a:latin typeface="+mn-lt"/>
            </a:endParaRPr>
          </a:p>
          <a:p>
            <a:pPr marL="457211" indent="-457211">
              <a:spcBef>
                <a:spcPts val="25"/>
              </a:spcBef>
              <a:spcAft>
                <a:spcPts val="3001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PERC RULE</a:t>
            </a:r>
          </a:p>
          <a:p>
            <a:pPr marL="457211" indent="-457211">
              <a:spcBef>
                <a:spcPts val="25"/>
              </a:spcBef>
              <a:spcAft>
                <a:spcPts val="3001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Work up depends on risk category</a:t>
            </a:r>
          </a:p>
          <a:p>
            <a:pPr marL="457211" indent="-457211">
              <a:spcBef>
                <a:spcPts val="25"/>
              </a:spcBef>
              <a:spcAft>
                <a:spcPts val="3001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Consider quantitative D-dimer testing.  Useful test mainly for low risk patients</a:t>
            </a:r>
          </a:p>
          <a:p>
            <a:pPr marL="457211" indent="-457211">
              <a:spcBef>
                <a:spcPts val="25"/>
              </a:spcBef>
              <a:spcAft>
                <a:spcPts val="3001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Low-risk Wells criteria patients or patients in whom ALL PERC criteria (see slide) are negative do not require additional PE work up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7061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1421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Wells Criteria</a:t>
            </a:r>
            <a:endParaRPr lang="en-US" dirty="0">
              <a:latin typeface="+mj-lt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9" y="1288354"/>
            <a:ext cx="6197918" cy="516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41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376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Pulmonary Embolism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466917" y="1288356"/>
            <a:ext cx="5992110" cy="290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Pulmonary Embolism Rule-out Criteria (PERC):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</a:endParaRP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Hypoxia (SaO</a:t>
            </a:r>
            <a:r>
              <a:rPr lang="en-US" sz="1401" baseline="-25000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&lt; 95%)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Unilateral Leg Swelling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Hemoptysis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Prior DVT or PE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Recent Surgery or Trauma (major within 4 weeks)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Age &gt; 50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Hormone Use</a:t>
            </a: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Tachycardia (HR ≥ 100)</a:t>
            </a:r>
          </a:p>
          <a:p>
            <a:pPr marL="457213" lvl="1"/>
            <a:endParaRPr lang="en-US" sz="1401" b="1" dirty="0">
              <a:solidFill>
                <a:schemeClr val="accent4"/>
              </a:solidFill>
            </a:endParaRP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52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376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Pulmonary Embolism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466917" y="1288356"/>
            <a:ext cx="5992110" cy="4145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Diagnosis: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Study of choice is CT pulmonary angiogram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ventilation/perfusion nuclear medicine scan can be performed if patient has contraindications to CT such as renal dysfunction or dye allergy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 unstable patients where there is concern for a massive PE, consider lower extremity ultrasound to look for DVT and hence empirically treat for PE if US is positive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Treatment: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Airway and hemodynamic support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Anticoagulation with heparin or enoxaparin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Recent literature supports outpatient treatment of  select “stable” PE patients with the new class of anti-coagulants (consult physician)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Consider thrombolysis for “massive” pulmonary embolism: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Hemodynamic compromise 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Signs of right ventricular dysfunction on echocardiogram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</a:endParaRP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7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3478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EKG Features: Pulmonary Embolism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466917" y="1288356"/>
            <a:ext cx="5992110" cy="2238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1" b="1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401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COMMON EKG FINDINGS:</a:t>
            </a:r>
          </a:p>
          <a:p>
            <a:pPr marL="342900" indent="-342900">
              <a:buAutoNum type="arabicParenBoth"/>
            </a:pPr>
            <a:r>
              <a:rPr lang="en-US" sz="1401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SINUS TACHYCARDIA. (MOST COMMON, 44%)</a:t>
            </a:r>
          </a:p>
          <a:p>
            <a:pPr marL="342900" indent="-342900">
              <a:buAutoNum type="arabicParenBoth"/>
            </a:pPr>
            <a:r>
              <a:rPr lang="en-US" sz="1401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ANTERIOR T WAVE INVERSIONS (34%)</a:t>
            </a:r>
          </a:p>
          <a:p>
            <a:pPr marL="342900" indent="-342900">
              <a:buAutoNum type="arabicParenBoth"/>
            </a:pPr>
            <a:r>
              <a:rPr lang="en-US" sz="1401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NEW RBBB (COMPLETE OR INCOMPLETE) increased mortality</a:t>
            </a:r>
          </a:p>
          <a:p>
            <a:pPr marL="342900" indent="-342900">
              <a:buAutoNum type="arabicParenBoth"/>
            </a:pPr>
            <a:r>
              <a:rPr lang="en-US" sz="1401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S1Q3T3 (20%)</a:t>
            </a:r>
          </a:p>
          <a:p>
            <a:pPr marL="342900" indent="-342900">
              <a:buAutoNum type="arabicParenBoth"/>
            </a:pPr>
            <a:r>
              <a:rPr lang="en-US" sz="1401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New onset atrial tachyarrhythmias (9 %)</a:t>
            </a:r>
            <a:endParaRPr lang="en-US" sz="1401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</a:endParaRPr>
          </a:p>
          <a:p>
            <a:pPr marL="457213" lvl="1">
              <a:lnSpc>
                <a:spcPct val="80000"/>
              </a:lnSpc>
              <a:spcAft>
                <a:spcPts val="601"/>
              </a:spcAft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https://lifeinthefastlane.com/ecg-library/pulmonary-embolism</a:t>
            </a:r>
            <a:endParaRPr lang="en-US" sz="1401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57213" lvl="1">
              <a:lnSpc>
                <a:spcPct val="80000"/>
              </a:lnSpc>
              <a:spcAft>
                <a:spcPts val="601"/>
              </a:spcAft>
            </a:pPr>
            <a:endParaRPr lang="en-US" sz="1401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08D29-0FE4-6041-9A0E-ED0B9E62F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94" y="3771327"/>
            <a:ext cx="5786437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19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4" y="674871"/>
            <a:ext cx="4594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CT Angiogram Demonstrating a Saddle Embolus</a:t>
            </a:r>
            <a:endParaRPr lang="en-US" dirty="0">
              <a:latin typeface="+mj-lt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1" y="1387999"/>
            <a:ext cx="6485365" cy="50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34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376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Pulmonary Embolism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466917" y="1288356"/>
            <a:ext cx="5992110" cy="2173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13" lvl="1" algn="ctr"/>
            <a:r>
              <a:rPr lang="en-US" sz="2000" b="1" dirty="0">
                <a:solidFill>
                  <a:schemeClr val="accent4"/>
                </a:solidFill>
              </a:rPr>
              <a:t>HIGH YIELD PE PEARLS</a:t>
            </a:r>
          </a:p>
          <a:p>
            <a:pPr marL="457213" lvl="1" algn="ctr"/>
            <a:endParaRPr lang="en-US" sz="2000" b="1" dirty="0">
              <a:solidFill>
                <a:schemeClr val="accent4"/>
              </a:solidFill>
            </a:endParaRPr>
          </a:p>
          <a:p>
            <a:pPr marL="742963" lvl="1" indent="-285750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DYSPNEA AND SYNCOPE THINK PE</a:t>
            </a:r>
          </a:p>
          <a:p>
            <a:pPr marL="742963" lvl="1" indent="-285750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MIND THE EKG </a:t>
            </a:r>
            <a:r>
              <a:rPr lang="en-US" sz="1401" b="1" dirty="0">
                <a:solidFill>
                  <a:schemeClr val="accent4"/>
                </a:solidFill>
                <a:sym typeface="Wingdings" pitchFamily="2" charset="2"/>
              </a:rPr>
              <a:t> RIGHT HEART STRAIN</a:t>
            </a:r>
          </a:p>
          <a:p>
            <a:pPr marL="742963" lvl="1" indent="-285750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sym typeface="Wingdings" pitchFamily="2" charset="2"/>
              </a:rPr>
              <a:t>POCUS  RV DILATATION</a:t>
            </a:r>
          </a:p>
          <a:p>
            <a:pPr marL="742963" lvl="1" indent="-285750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sym typeface="Wingdings" pitchFamily="2" charset="2"/>
              </a:rPr>
              <a:t>CONSDIER EARLY ANTICOAGULATION IN HIGH RISK PATIENTS (TREATMENT IN IGNORANCE)</a:t>
            </a:r>
          </a:p>
          <a:p>
            <a:pPr marL="742963" lvl="1" indent="-285750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</a:endParaRPr>
          </a:p>
          <a:p>
            <a:pPr marL="742969" lvl="1" indent="-285756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9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94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Esophageal Perforation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41390" y="1288356"/>
            <a:ext cx="5915025" cy="2642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Classic History</a:t>
            </a:r>
          </a:p>
          <a:p>
            <a:pPr marL="742969" lvl="1" indent="-28575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Vomiting followed by severe chest pain, shortness of breath, subcutaneous emphysema. (More common amongst alcoholics)</a:t>
            </a:r>
          </a:p>
          <a:p>
            <a:pPr marL="742969" lvl="1" indent="-28575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Rapid circulatory collapse not always present</a:t>
            </a: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Some patients have no history of vomiting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Physical Exam: 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Diminished breath sounds, heart sounds with audible crepitus (Hamman’s crunch), or subcutaneous air in thorax or neck</a:t>
            </a: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Chest X-ray: </a:t>
            </a:r>
            <a:r>
              <a:rPr lang="en-US" sz="1401" b="1" dirty="0" err="1">
                <a:solidFill>
                  <a:schemeClr val="accent4"/>
                </a:solidFill>
                <a:latin typeface="+mn-lt"/>
              </a:rPr>
              <a:t>Pneumomediastinum</a:t>
            </a:r>
            <a:r>
              <a:rPr lang="en-US" sz="1401" b="1" dirty="0">
                <a:solidFill>
                  <a:schemeClr val="accent4"/>
                </a:solidFill>
                <a:latin typeface="+mn-lt"/>
              </a:rPr>
              <a:t>, hydro-pneumothorax, pleural effusion or mediastinal widening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Confirmatory Studies: Contrast </a:t>
            </a:r>
            <a:r>
              <a:rPr lang="en-US" sz="1401" b="1" dirty="0" err="1">
                <a:solidFill>
                  <a:schemeClr val="accent4"/>
                </a:solidFill>
                <a:latin typeface="+mn-lt"/>
              </a:rPr>
              <a:t>esophagram</a:t>
            </a:r>
            <a:r>
              <a:rPr lang="en-US" sz="1401" b="1" dirty="0">
                <a:solidFill>
                  <a:schemeClr val="accent4"/>
                </a:solidFill>
                <a:latin typeface="+mn-lt"/>
              </a:rPr>
              <a:t>, CT scan, or endoscopy</a:t>
            </a:r>
          </a:p>
        </p:txBody>
      </p:sp>
      <p:pic>
        <p:nvPicPr>
          <p:cNvPr id="7" name="Picture 4" descr="Boerhaav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64" y="3930490"/>
            <a:ext cx="3608888" cy="38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0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2145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Differential Diagnosis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619" y="1288355"/>
            <a:ext cx="596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Emergent Causes of Chest Pain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799" y="2119352"/>
            <a:ext cx="53930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FOR EVERY CHIEF COMPLAINT THERE IS A FOCUSED LIMITTED DIFFERENTIAL OF 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EMERGENT/URGENT POSSIBILITIES</a:t>
            </a:r>
          </a:p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PRIORITZE YOUR INVESTIGATIVE APPROACH TO THOSE POTENTIAL DISEASE PROCESSES (EVEN IF RARE) RELATED TO THE COMPLAINT THAT CAN KILL OR 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PERMANENT INJURE YOUR PATIENT!</a:t>
            </a:r>
          </a:p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APPROACH: MINUTES. . .HOURS. . .DAYS. . .WEEKS!</a:t>
            </a:r>
          </a:p>
        </p:txBody>
      </p:sp>
    </p:spTree>
    <p:extLst>
      <p:ext uri="{BB962C8B-B14F-4D97-AF65-F5344CB8AC3E}">
        <p14:creationId xmlns:p14="http://schemas.microsoft.com/office/powerpoint/2010/main" val="4093651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94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Esophageal Perforation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4"/>
            <a:ext cx="5915026" cy="7637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CT Findings (non-enhanced) of esophageal rupture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chemeClr val="accent4"/>
                </a:solidFill>
              </a:rPr>
              <a:t>Extraluminal</a:t>
            </a:r>
            <a:r>
              <a:rPr lang="en-US" sz="1401" dirty="0">
                <a:solidFill>
                  <a:schemeClr val="accent4"/>
                </a:solidFill>
              </a:rPr>
              <a:t> air in the mediastinum or surrounding the esophagus is the most reliable sign and, when taken in conjunction with the clinical presentation, has a 92% accuracy 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Gas may appear as a single or multiple discrete collections, particularly with mediastinal abscess formation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Air fluid levels may also be seen within mediastinal abscesses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False tract emanating from the esophagus: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Treatment: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High mortality condition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IV hydration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IV pain control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Broad spectrum antibiotics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Emergent surgical consultation for surgical repair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47" y="3401087"/>
            <a:ext cx="3820411" cy="340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12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17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Pneumothorax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5"/>
            <a:ext cx="5915026" cy="6158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History: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Chest pain and shortness of breath</a:t>
            </a:r>
          </a:p>
          <a:p>
            <a:pPr marL="742969" lvl="1" indent="-28575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Pain is sudden, sharp and pleuritic in nature</a:t>
            </a:r>
          </a:p>
          <a:p>
            <a:pPr marL="742969" lvl="1" indent="-28575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Pay special attention in patients with advanced emphysema and tall/thin patients</a:t>
            </a:r>
            <a:endParaRPr lang="en-US" sz="140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Physical Exam: 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Diminished or absent breath sounds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Deviated trachea</a:t>
            </a:r>
          </a:p>
          <a:p>
            <a:pPr marL="742969" lvl="1" indent="-28575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Chest </a:t>
            </a:r>
            <a:r>
              <a:rPr lang="en-US" sz="1401" dirty="0" err="1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hypertympanic</a:t>
            </a: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 to percussion</a:t>
            </a: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Upright and expiratory CXR is more sensitive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Bedside ultrasound can also be used to diagnose a pneumothorax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http://sinaiem.us/tutorials/pneumothorax</a:t>
            </a:r>
            <a:endParaRPr lang="en-US" sz="1401" b="1" dirty="0">
              <a:solidFill>
                <a:schemeClr val="accent4"/>
              </a:solidFill>
              <a:latin typeface="+mn-lt"/>
              <a:cs typeface="Arial" panose="020B0604020202020204" pitchFamily="34" charset="0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401" b="1" u="sng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Clinical Features: Tension </a:t>
            </a:r>
            <a:r>
              <a:rPr lang="en-US" sz="1401" b="1" u="sng" dirty="0" err="1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Pneumthorax</a:t>
            </a:r>
            <a:r>
              <a:rPr lang="en-US" sz="1401" b="1" u="sng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342909" indent="-342909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Caused by massive and sudden accumulation of air in the pleural activity</a:t>
            </a:r>
          </a:p>
          <a:p>
            <a:pPr marL="342909" indent="-342909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9" indent="-342909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Signs and symptoms include severe shortness of breath, decreased unilateral breath sounds, tracheal deviation to the opposite side and possible hypotension</a:t>
            </a:r>
          </a:p>
          <a:p>
            <a:pPr marL="342909" indent="-342909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9" indent="-342909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Diagnosis is clinical! (Do not delay by obtaining x-ray)</a:t>
            </a:r>
          </a:p>
          <a:p>
            <a:pPr marL="342909" indent="-342909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9" indent="-342909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Treatment is rapid evacuation of air with needle </a:t>
            </a:r>
            <a:r>
              <a:rPr lang="en-US" sz="1401" dirty="0" err="1">
                <a:solidFill>
                  <a:schemeClr val="accent4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thoracostomy</a:t>
            </a:r>
            <a:r>
              <a:rPr lang="en-US" sz="1401" dirty="0">
                <a:solidFill>
                  <a:schemeClr val="accent4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followed by chest tube insertion</a:t>
            </a:r>
          </a:p>
          <a:p>
            <a:endParaRPr lang="en-US" sz="1401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66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17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Pneumothorax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5"/>
            <a:ext cx="5915026" cy="7421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Treatment: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Support airway and oxygenation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Observation for select small </a:t>
            </a:r>
            <a:r>
              <a:rPr lang="en-US" sz="1401" dirty="0" err="1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pneumothoraces</a:t>
            </a:r>
            <a:endParaRPr lang="en-US" sz="140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Remove pleural air: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Needle aspiration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“Pigtail” catheter placement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Chest tube placement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Consult physician for best option</a:t>
            </a:r>
          </a:p>
        </p:txBody>
      </p:sp>
      <p:pic>
        <p:nvPicPr>
          <p:cNvPr id="7" name="Picture 6" descr="pneumothora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76" y="1411900"/>
            <a:ext cx="4914900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621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3417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Pericarditis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5"/>
            <a:ext cx="5915026" cy="421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History:</a:t>
            </a:r>
          </a:p>
          <a:p>
            <a:pPr marL="742969" lvl="1" indent="-2857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Chest pain radiating to the back, neck or shoulders</a:t>
            </a:r>
          </a:p>
          <a:p>
            <a:pPr marL="742969" lvl="1" indent="-285756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Worsens with inspiration; improved while sitting up and leaning forward</a:t>
            </a:r>
          </a:p>
          <a:p>
            <a:pPr marL="742969" lvl="1" indent="-285756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Usually seen in younger age group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Physical Exam: </a:t>
            </a:r>
          </a:p>
          <a:p>
            <a:pPr marL="742969" lvl="1" indent="-2857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May reveal jugular venous distension, muffled heart sounds, hypotension or tachycardia (cardiac tamponade)</a:t>
            </a:r>
          </a:p>
          <a:p>
            <a:pPr marL="742969" lvl="1" indent="-285756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Friction Rub (rare)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Classical ECG Findings:</a:t>
            </a:r>
          </a:p>
          <a:p>
            <a:pPr marL="742969" lvl="1" indent="-2857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Diffuse</a:t>
            </a: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 concave ST segment elevation, T-wave inversions, and PR-segment depression</a:t>
            </a:r>
          </a:p>
          <a:p>
            <a:pPr marL="742969" lvl="1" indent="-2857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Not distributed in distinct anatomic regions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1718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3417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Pericarditis</a:t>
            </a:r>
            <a:endParaRPr lang="en-US" dirty="0">
              <a:latin typeface="+mj-lt"/>
            </a:endParaRPr>
          </a:p>
        </p:txBody>
      </p:sp>
      <p:pic>
        <p:nvPicPr>
          <p:cNvPr id="7" name="Picture 4" descr="pericardi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23529" b="3529"/>
          <a:stretch>
            <a:fillRect/>
          </a:stretch>
        </p:blipFill>
        <p:spPr bwMode="auto">
          <a:xfrm>
            <a:off x="218957" y="1562582"/>
            <a:ext cx="6473758" cy="371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379" y="5673562"/>
            <a:ext cx="5915026" cy="181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9" indent="-342909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Treatment:</a:t>
            </a:r>
          </a:p>
          <a:p>
            <a:pPr marL="800120" lvl="1" indent="-342909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NSAID’s</a:t>
            </a:r>
          </a:p>
          <a:p>
            <a:pPr marL="800120" lvl="1" indent="-342909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Possible narcotic analgesics</a:t>
            </a:r>
          </a:p>
          <a:p>
            <a:pPr marL="800120" lvl="1" indent="-342909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Consider IV antibiotics for purulent pericarditis</a:t>
            </a:r>
          </a:p>
          <a:p>
            <a:pPr marL="800120" lvl="1" indent="-342909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Consider </a:t>
            </a:r>
            <a:r>
              <a:rPr lang="en-US" sz="1401" dirty="0" err="1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pericardiocentesis</a:t>
            </a: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 if patient is displaying hemodynamic compromise or signs of cardiac tamponade: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Consult ED physician, cardiology or cardiothoracic surgery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Aggressive IV hydration</a:t>
            </a:r>
          </a:p>
        </p:txBody>
      </p:sp>
    </p:spTree>
    <p:extLst>
      <p:ext uri="{BB962C8B-B14F-4D97-AF65-F5344CB8AC3E}">
        <p14:creationId xmlns:p14="http://schemas.microsoft.com/office/powerpoint/2010/main" val="3883396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354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Pneumonia  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44003" y="1288354"/>
            <a:ext cx="5915026" cy="3202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Wide range of pain from sharp and pleuritic to dull and substernal and other associated symptoms of pneumonia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Physical examination may reveal: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Fever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Rales, decreased breath sounds, bronchial breath sounds</a:t>
            </a:r>
          </a:p>
          <a:p>
            <a:pPr marL="1200180" lvl="2" indent="-285756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Varying degrees of respiratory distress</a:t>
            </a: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CXR usually confirms the diagnosis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Patients over 65 years of age or with other co-morbidities (diabetes, CHF, kidney disease, liver disease, cancer, etc.) should be admitted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“CURB-65” Score:</a:t>
            </a: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1200180" lvl="2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" y="3940746"/>
            <a:ext cx="6616361" cy="423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75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544001" y="674871"/>
            <a:ext cx="354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Pneumonia  </a:t>
            </a:r>
            <a:endParaRPr lang="en-US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43059"/>
              </p:ext>
            </p:extLst>
          </p:nvPr>
        </p:nvGraphicFramePr>
        <p:xfrm>
          <a:off x="121712" y="1446836"/>
          <a:ext cx="6485076" cy="438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5" imgW="8483400" imgH="7759080" progId="Acrobat.Document.11">
                  <p:embed/>
                </p:oleObj>
              </mc:Choice>
              <mc:Fallback>
                <p:oleObj name="Acrobat Document" r:id="rId5" imgW="8483400" imgH="7759080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712" y="1446836"/>
                        <a:ext cx="6485076" cy="4387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0891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3" y="674871"/>
            <a:ext cx="296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Pneumonia  </a:t>
            </a:r>
            <a:endParaRPr lang="en-US" dirty="0">
              <a:latin typeface="+mj-lt"/>
            </a:endParaRPr>
          </a:p>
        </p:txBody>
      </p:sp>
      <p:pic>
        <p:nvPicPr>
          <p:cNvPr id="6" name="Picture 4" descr="pneumo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74" y="1380507"/>
            <a:ext cx="43354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58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347" y="4369988"/>
            <a:ext cx="5489596" cy="830997"/>
          </a:xfrm>
        </p:spPr>
        <p:txBody>
          <a:bodyPr/>
          <a:lstStyle/>
          <a:p>
            <a:r>
              <a:rPr lang="en-US" dirty="0"/>
              <a:t>Specific Disorders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Non-Emergent Causes of Chest Pain </a:t>
            </a:r>
          </a:p>
        </p:txBody>
      </p:sp>
    </p:spTree>
    <p:extLst>
      <p:ext uri="{BB962C8B-B14F-4D97-AF65-F5344CB8AC3E}">
        <p14:creationId xmlns:p14="http://schemas.microsoft.com/office/powerpoint/2010/main" val="1749291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3" y="674871"/>
            <a:ext cx="4114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Gastrointestinal Diseases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5"/>
            <a:ext cx="5915026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Includes gastroesophageal reflux, esophageal spasm, peptic ulcers, pancreatitis, biliary colic and cholangitis</a:t>
            </a: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Antacid administration can sometimes improve cardiac chest pain</a:t>
            </a: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Esophageal spasm and other non-cardiac disorders can improve with nitroglycerin administration</a:t>
            </a: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ACS should always be considered in patients suspected of having a gastrointestinal cause for their chest pain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</a:endParaRPr>
          </a:p>
          <a:p>
            <a:pPr marL="1200180" lvl="2" indent="-285756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29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1" y="674871"/>
            <a:ext cx="2145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Differential Diagnosis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620" y="1288355"/>
            <a:ext cx="2769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Emergent Causes of </a:t>
            </a:r>
          </a:p>
          <a:p>
            <a:r>
              <a:rPr lang="en-US" sz="2400" b="1" dirty="0"/>
              <a:t>Chest Pain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4922" y="1288354"/>
            <a:ext cx="277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Non-Emergent Causes of Chest Pain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799" y="2119352"/>
            <a:ext cx="3455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Acute coronary syndrome</a:t>
            </a:r>
          </a:p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Aortic dissection</a:t>
            </a:r>
          </a:p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Pulmonary embolism</a:t>
            </a:r>
          </a:p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Esophageal perforation</a:t>
            </a:r>
          </a:p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Pneumothorax</a:t>
            </a:r>
          </a:p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Acute pericarditis</a:t>
            </a:r>
          </a:p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Pneumonia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923" y="2239959"/>
            <a:ext cx="2520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Anxiety</a:t>
            </a:r>
          </a:p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Gastrointestinal diseases</a:t>
            </a:r>
          </a:p>
          <a:p>
            <a:pPr marL="285756" indent="-285756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4"/>
                </a:solidFill>
              </a:rPr>
              <a:t>Musculoskeletal</a:t>
            </a:r>
          </a:p>
        </p:txBody>
      </p:sp>
    </p:spTree>
    <p:extLst>
      <p:ext uri="{BB962C8B-B14F-4D97-AF65-F5344CB8AC3E}">
        <p14:creationId xmlns:p14="http://schemas.microsoft.com/office/powerpoint/2010/main" val="2678343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333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Clinical Features: Musculoskeletal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4"/>
            <a:ext cx="59150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Costochondritis:</a:t>
            </a: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  Inflammation of the costal cartilages producing acute, well-localized, sharp chest pain, worse with deep inspiration/movement and reproducible on palpation</a:t>
            </a: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742969" lvl="1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Caution:  Pain may be reproducible on palpation in patient with acute MI in up to 15% of cases</a:t>
            </a:r>
          </a:p>
          <a:p>
            <a:pPr marL="742969" lvl="1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Nerve root compression:  </a:t>
            </a: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Cervical or thoracic nerve compression can produce </a:t>
            </a:r>
            <a:r>
              <a:rPr lang="en-US" sz="1600" dirty="0" err="1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anginal</a:t>
            </a: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 type pain; worsened with neck movement, coughing or sneezing</a:t>
            </a:r>
          </a:p>
          <a:p>
            <a:pPr marL="285756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742969" lvl="1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Applying steady pressure to the head to increase axial loading on the nerve root can reproduce symptoms (</a:t>
            </a:r>
            <a:r>
              <a:rPr lang="en-US" sz="1600" dirty="0" err="1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Spurling’s</a:t>
            </a: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 maneuver)</a:t>
            </a:r>
          </a:p>
          <a:p>
            <a:pPr marL="742969" lvl="1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</a:endParaRPr>
          </a:p>
          <a:p>
            <a:pPr marL="1200180" lvl="2" indent="-285756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57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3" y="674871"/>
            <a:ext cx="3004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What You Don’t Want to Miss 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6"/>
            <a:ext cx="591502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Acute MI</a:t>
            </a:r>
          </a:p>
          <a:p>
            <a:pPr marL="742969" lvl="1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Sending patients home with only one set of cardiac biomarkers:</a:t>
            </a: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Troponin cardiac biomarkers take 4-8 hours to peak in the setting of AMI</a:t>
            </a: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Consider repeating the level in 4-6 hours from initial level, especially if pain is of recent onset</a:t>
            </a:r>
          </a:p>
          <a:p>
            <a:pPr marL="742969" lvl="1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Not repeating EKG, especially in the setting of persistent pain</a:t>
            </a:r>
          </a:p>
          <a:p>
            <a:pPr marL="742969" lvl="1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Relying on reproducible pain to rule out ACS:</a:t>
            </a: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Up to 15% of ACS patients can have reproducible chest pain</a:t>
            </a: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Pulmonary Embolism:</a:t>
            </a:r>
          </a:p>
          <a:p>
            <a:pPr marL="742969" lvl="1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Using a normal d-dimer test to exclude pulmonary embolism in a moderate or high risk patient:</a:t>
            </a: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D-dimer is only applicable to low risk patients</a:t>
            </a:r>
          </a:p>
          <a:p>
            <a:pPr marL="285756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Pneumothorax:</a:t>
            </a:r>
          </a:p>
          <a:p>
            <a:pPr marL="742969" lvl="1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Missing pneumothorax on a supine chest x-ray:</a:t>
            </a: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Upright and expiratory chest x-rays are more sensitive</a:t>
            </a: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US can be used if patient cannot set up or is unstable</a:t>
            </a: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200180" lvl="2" indent="-18288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18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68386" y="674871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Disposition 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6"/>
            <a:ext cx="5915026" cy="358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spcBef>
                <a:spcPts val="601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Patients with proven or suspected aortic dissection, pulmonary embolism, esophageal perforation, pneumothorax, and acute coronary syndrome require admission to the hospital</a:t>
            </a:r>
          </a:p>
          <a:p>
            <a:pPr marL="285756" indent="-285756">
              <a:spcBef>
                <a:spcPts val="601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Select patients with pneumonia or pericarditis require admission</a:t>
            </a:r>
          </a:p>
          <a:p>
            <a:pPr marL="285756" indent="-285756">
              <a:spcBef>
                <a:spcPts val="601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Patients with panic disorders, chest wall pain, or nerve root compression without neurological deficit can be discharged home</a:t>
            </a:r>
          </a:p>
          <a:p>
            <a:pPr marL="285756" indent="-285756">
              <a:spcBef>
                <a:spcPts val="601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Follow-up is crucial if the patient is discharged</a:t>
            </a:r>
          </a:p>
          <a:p>
            <a:pPr marL="285756" indent="-285756">
              <a:spcBef>
                <a:spcPts val="601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Thorough documentation including time frame for follow up and precautionary instructions to return for must be included</a:t>
            </a:r>
          </a:p>
          <a:p>
            <a:pPr marL="1200180" lvl="2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54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206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Key Learning Points 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6"/>
            <a:ext cx="591502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Quality, location, onset, radiation and modifying factors are crucial in developing a focused differential diagnosis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History, physical examination and chest radiography are often useful in identifying non-ACS etiologies of chest pain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Aortic dissection and acute myocardial infarction can coexist in the same patient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significant number of patients with acute coronary syndrome (ACS) do not have a primary complaint of chest pain: women, younger patients and the elderly can present “atypically”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Gastroesophageal symptoms are non-specific for gastrointestinal etiology and can be seen in ACS</a:t>
            </a:r>
          </a:p>
          <a:p>
            <a:pPr marL="1200180" lvl="2" indent="-285756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3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2000250"/>
            <a:ext cx="6429375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ST-Segment Elevation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6458" t="8889" r="33646" b="52778"/>
          <a:stretch>
            <a:fillRect/>
          </a:stretch>
        </p:blipFill>
        <p:spPr>
          <a:xfrm>
            <a:off x="2062161" y="2866924"/>
            <a:ext cx="2733675" cy="26289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9CF2B810-38DD-9548-A16B-5F239A76D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699" y="6438900"/>
            <a:ext cx="4800600" cy="553998"/>
          </a:xfrm>
        </p:spPr>
        <p:txBody>
          <a:bodyPr/>
          <a:lstStyle/>
          <a:p>
            <a:r>
              <a:rPr lang="en-US" sz="4000" b="1" dirty="0"/>
              <a:t>BEYOND STEMI</a:t>
            </a:r>
          </a:p>
        </p:txBody>
      </p:sp>
    </p:spTree>
    <p:extLst>
      <p:ext uri="{BB962C8B-B14F-4D97-AF65-F5344CB8AC3E}">
        <p14:creationId xmlns:p14="http://schemas.microsoft.com/office/powerpoint/2010/main" val="2230443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847725"/>
            <a:ext cx="6172200" cy="44386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/>
              <a:t>Question:</a:t>
            </a:r>
          </a:p>
          <a:p>
            <a:pPr>
              <a:buNone/>
            </a:pPr>
            <a:r>
              <a:rPr lang="en-US" dirty="0"/>
              <a:t>The lab calls you, “Dr., how do you spell your name?  Patient in Bed 15 has a Troponin of 5.” </a:t>
            </a:r>
          </a:p>
          <a:p>
            <a:pPr>
              <a:buNone/>
            </a:pPr>
            <a:r>
              <a:rPr lang="en-US" dirty="0"/>
              <a:t>What is your response?</a:t>
            </a:r>
          </a:p>
          <a:p>
            <a:pPr>
              <a:buNone/>
            </a:pPr>
            <a:endParaRPr lang="en-US" dirty="0"/>
          </a:p>
          <a:p>
            <a:pPr marL="385763" indent="-385763">
              <a:buAutoNum type="alphaLcPeriod"/>
            </a:pPr>
            <a:r>
              <a:rPr lang="en-US" dirty="0"/>
              <a:t>Send the student to do the rectal exam</a:t>
            </a:r>
          </a:p>
          <a:p>
            <a:pPr marL="385763" indent="-385763">
              <a:buAutoNum type="alphaLcPeriod"/>
            </a:pPr>
            <a:r>
              <a:rPr lang="en-US" dirty="0"/>
              <a:t>Ask the lab tech if that is an abnormal value</a:t>
            </a:r>
          </a:p>
          <a:p>
            <a:pPr marL="385763" indent="-385763">
              <a:buAutoNum type="alphaLcPeriod"/>
            </a:pPr>
            <a:r>
              <a:rPr lang="en-US" dirty="0"/>
              <a:t>Attribute it to renal disease (if it was their heart they should have gone to a STEMI center)</a:t>
            </a:r>
          </a:p>
          <a:p>
            <a:pPr marL="385763" indent="-385763">
              <a:buAutoNum type="alphaLcPeriod"/>
            </a:pPr>
            <a:r>
              <a:rPr lang="en-US" dirty="0"/>
              <a:t>Call  hospitalist, “Bed 15 is coming in!”</a:t>
            </a:r>
          </a:p>
          <a:p>
            <a:pPr marL="385763" indent="-385763">
              <a:buAutoNum type="alphaLcPeriod"/>
            </a:pPr>
            <a:r>
              <a:rPr lang="en-US" dirty="0"/>
              <a:t>Re-Look at the EKG</a:t>
            </a:r>
          </a:p>
          <a:p>
            <a:pPr marL="385763" indent="-385763">
              <a:buAutoNum type="alphaLcPeriod"/>
            </a:pPr>
            <a:r>
              <a:rPr lang="en-US" dirty="0"/>
              <a:t>Call Cardiology</a:t>
            </a:r>
          </a:p>
          <a:p>
            <a:pPr marL="385763" indent="-385763">
              <a:buAutoNum type="alphaLcPeriod"/>
            </a:pPr>
            <a:r>
              <a:rPr lang="en-US" dirty="0"/>
              <a:t>Order </a:t>
            </a:r>
            <a:r>
              <a:rPr lang="en-US" dirty="0" err="1"/>
              <a:t>Plavix</a:t>
            </a:r>
            <a:r>
              <a:rPr lang="en-US" dirty="0"/>
              <a:t> and Heparin</a:t>
            </a:r>
          </a:p>
          <a:p>
            <a:pPr marL="385763" indent="-385763">
              <a:buAutoNum type="alphaLcPeriod"/>
            </a:pPr>
            <a:endParaRPr lang="en-US" dirty="0"/>
          </a:p>
          <a:p>
            <a:pPr marL="385763" indent="-385763">
              <a:buAutoNum type="alphaL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63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Causes of ST Elevation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246" y="1548345"/>
            <a:ext cx="5243511" cy="41952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1. Pericarditis</a:t>
            </a:r>
          </a:p>
          <a:p>
            <a:r>
              <a:rPr lang="en-US" dirty="0"/>
              <a:t>2. Prinzmetal’s Angina</a:t>
            </a:r>
          </a:p>
          <a:p>
            <a:r>
              <a:rPr lang="en-US" dirty="0"/>
              <a:t>3. AMI</a:t>
            </a:r>
          </a:p>
          <a:p>
            <a:r>
              <a:rPr lang="en-US" dirty="0"/>
              <a:t>4. LVH</a:t>
            </a:r>
          </a:p>
          <a:p>
            <a:r>
              <a:rPr lang="en-US" dirty="0"/>
              <a:t>5. Aneurysm</a:t>
            </a:r>
          </a:p>
          <a:p>
            <a:r>
              <a:rPr lang="en-US" dirty="0"/>
              <a:t>6. Conduction: </a:t>
            </a:r>
          </a:p>
          <a:p>
            <a:pPr lvl="1"/>
            <a:r>
              <a:rPr lang="en-US" dirty="0"/>
              <a:t>BER, Paced, LBBB, WPW, BER, </a:t>
            </a:r>
            <a:r>
              <a:rPr lang="en-US" dirty="0" err="1"/>
              <a:t>Brugada</a:t>
            </a:r>
            <a:r>
              <a:rPr lang="en-US" dirty="0"/>
              <a:t>  </a:t>
            </a:r>
          </a:p>
          <a:p>
            <a:r>
              <a:rPr lang="en-US" dirty="0"/>
              <a:t>7. Hyperkalemia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53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Causes of ST Elevation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90" y="2034779"/>
            <a:ext cx="2557460" cy="4537471"/>
          </a:xfrm>
        </p:spPr>
        <p:txBody>
          <a:bodyPr>
            <a:normAutofit/>
          </a:bodyPr>
          <a:lstStyle/>
          <a:p>
            <a:r>
              <a:rPr lang="en-US" sz="1800" b="1" dirty="0"/>
              <a:t>1. Pericarditis</a:t>
            </a:r>
          </a:p>
          <a:p>
            <a:r>
              <a:rPr lang="en-US" sz="1800" b="1" dirty="0"/>
              <a:t>2. Prinzmetal’s Angina</a:t>
            </a:r>
          </a:p>
          <a:p>
            <a:r>
              <a:rPr lang="en-US" sz="1800" b="1" dirty="0"/>
              <a:t>3. AMI</a:t>
            </a:r>
          </a:p>
          <a:p>
            <a:r>
              <a:rPr lang="en-US" sz="1800" b="1" dirty="0"/>
              <a:t>4. LVH</a:t>
            </a:r>
          </a:p>
          <a:p>
            <a:r>
              <a:rPr lang="en-US" sz="1800" b="1" dirty="0"/>
              <a:t>5. Aneurysm</a:t>
            </a:r>
          </a:p>
          <a:p>
            <a:r>
              <a:rPr lang="en-US" sz="1800" b="1" dirty="0"/>
              <a:t>6. Conduction: </a:t>
            </a:r>
          </a:p>
          <a:p>
            <a:pPr lvl="1"/>
            <a:r>
              <a:rPr lang="en-US" sz="1600" b="1" dirty="0"/>
              <a:t>BER, Paced, LBBB, WPW, BER, </a:t>
            </a:r>
            <a:r>
              <a:rPr lang="en-US" sz="1600" b="1" dirty="0" err="1"/>
              <a:t>Brugada</a:t>
            </a:r>
            <a:r>
              <a:rPr lang="en-US" sz="1600" b="1" dirty="0"/>
              <a:t>  </a:t>
            </a:r>
          </a:p>
          <a:p>
            <a:r>
              <a:rPr lang="en-US" sz="1800" b="1" dirty="0"/>
              <a:t>7. Hyperkalemia</a:t>
            </a:r>
          </a:p>
          <a:p>
            <a:pPr>
              <a:buNone/>
            </a:pPr>
            <a:endParaRPr lang="en-US" sz="1800" b="1" dirty="0"/>
          </a:p>
          <a:p>
            <a:endParaRPr lang="en-US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40" y="2400299"/>
            <a:ext cx="340315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58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00250"/>
            <a:ext cx="6172200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Case #1</a:t>
            </a:r>
          </a:p>
        </p:txBody>
      </p:sp>
      <p:pic>
        <p:nvPicPr>
          <p:cNvPr id="4" name="Picture 3" descr="Left Ventricular Aneury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937383"/>
            <a:ext cx="6386129" cy="38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66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#1: Left Ventricular Aneurysm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7650" y="3606801"/>
            <a:ext cx="1962150" cy="16891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Q waves </a:t>
            </a:r>
            <a:r>
              <a:rPr lang="en-US" dirty="0" err="1"/>
              <a:t>w</a:t>
            </a:r>
            <a:r>
              <a:rPr lang="en-US" dirty="0"/>
              <a:t>/ ST-</a:t>
            </a:r>
            <a:r>
              <a:rPr lang="en-US" dirty="0" err="1"/>
              <a:t>elev</a:t>
            </a:r>
            <a:r>
              <a:rPr lang="en-US" dirty="0"/>
              <a:t> = MI </a:t>
            </a:r>
            <a:r>
              <a:rPr lang="en-US" dirty="0" err="1"/>
              <a:t>w</a:t>
            </a:r>
            <a:r>
              <a:rPr lang="en-US" dirty="0"/>
              <a:t>/ ongoing ischemia</a:t>
            </a:r>
          </a:p>
          <a:p>
            <a:r>
              <a:rPr lang="en-US" dirty="0"/>
              <a:t>No </a:t>
            </a:r>
            <a:r>
              <a:rPr lang="en-US" b="1" dirty="0"/>
              <a:t>reciprocal</a:t>
            </a:r>
            <a:r>
              <a:rPr lang="en-US" dirty="0"/>
              <a:t> changes</a:t>
            </a:r>
          </a:p>
          <a:p>
            <a:r>
              <a:rPr lang="en-US" dirty="0"/>
              <a:t>Large lateral </a:t>
            </a:r>
            <a:r>
              <a:rPr lang="en-US" dirty="0" err="1"/>
              <a:t>q</a:t>
            </a:r>
            <a:r>
              <a:rPr lang="en-US" dirty="0"/>
              <a:t>-waves &amp; ST morphology 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Left Ventricular Aneury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3318383"/>
            <a:ext cx="4159250" cy="32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5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249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Clinical Features: History</a:t>
            </a:r>
            <a:endParaRPr lang="en-US" dirty="0">
              <a:latin typeface="+mj-lt"/>
            </a:endParaRP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544003" y="1354386"/>
            <a:ext cx="5915026" cy="3325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1" b="1" dirty="0">
                <a:solidFill>
                  <a:schemeClr val="accent4"/>
                </a:solidFill>
              </a:rPr>
              <a:t>In addition to a general history, also evaluate for: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Quality of pain, location, onset, radiation, course and associated symptoms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Associated symptoms: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Shortness of breath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Diaphoresis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Nausea/vomiting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Exacerbating factors: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Exertion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Inspiration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Palpation or movement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</a:rPr>
              <a:t>Alleviating factors: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Rest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Medications such as sublingual nitroglycerin, NSAIDs</a:t>
            </a:r>
          </a:p>
          <a:p>
            <a:pPr marL="1200180" lvl="2" indent="-285756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</a:rPr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44515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Left Ventricular Aneurysm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995613"/>
            <a:ext cx="48006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72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00250"/>
            <a:ext cx="6172200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Case #2</a:t>
            </a:r>
          </a:p>
        </p:txBody>
      </p:sp>
      <p:pic>
        <p:nvPicPr>
          <p:cNvPr id="4" name="Content Placeholder 3" descr="Pericarditis EK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20" r="-6620"/>
          <a:stretch>
            <a:fillRect/>
          </a:stretch>
        </p:blipFill>
        <p:spPr>
          <a:xfrm>
            <a:off x="0" y="2921000"/>
            <a:ext cx="7100954" cy="3905251"/>
          </a:xfrm>
        </p:spPr>
      </p:pic>
    </p:spTree>
    <p:extLst>
      <p:ext uri="{BB962C8B-B14F-4D97-AF65-F5344CB8AC3E}">
        <p14:creationId xmlns:p14="http://schemas.microsoft.com/office/powerpoint/2010/main" val="3819911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Pericarditis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851" y="3536950"/>
            <a:ext cx="1955800" cy="200660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LVH: R in V5 + S in V1 &gt;35 mm</a:t>
            </a:r>
          </a:p>
          <a:p>
            <a:r>
              <a:rPr lang="en-US" dirty="0"/>
              <a:t>Diffuse ST-</a:t>
            </a:r>
            <a:r>
              <a:rPr lang="en-US" dirty="0" err="1"/>
              <a:t>elev</a:t>
            </a:r>
            <a:r>
              <a:rPr lang="en-US" dirty="0"/>
              <a:t> without reciprocal changes</a:t>
            </a:r>
          </a:p>
          <a:p>
            <a:r>
              <a:rPr lang="en-US" dirty="0"/>
              <a:t>Subtle PR depression</a:t>
            </a:r>
          </a:p>
          <a:p>
            <a:r>
              <a:rPr lang="en-US" dirty="0"/>
              <a:t>Cardiac Rub **good luck**</a:t>
            </a:r>
          </a:p>
        </p:txBody>
      </p:sp>
      <p:pic>
        <p:nvPicPr>
          <p:cNvPr id="7" name="Content Placeholder 3" descr="Pericarditis EKG.jpg"/>
          <p:cNvPicPr>
            <a:picLocks noChangeAspect="1"/>
          </p:cNvPicPr>
          <p:nvPr/>
        </p:nvPicPr>
        <p:blipFill>
          <a:blip r:embed="rId2"/>
          <a:srcRect l="-6620" r="-6620"/>
          <a:stretch>
            <a:fillRect/>
          </a:stretch>
        </p:blipFill>
        <p:spPr>
          <a:xfrm>
            <a:off x="2039157" y="3092054"/>
            <a:ext cx="4964894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929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Case #3</a:t>
            </a:r>
          </a:p>
        </p:txBody>
      </p:sp>
      <p:pic>
        <p:nvPicPr>
          <p:cNvPr id="4" name="Content Placeholder 3" descr="Brugada 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2941" r="-12941"/>
          <a:stretch>
            <a:fillRect/>
          </a:stretch>
        </p:blipFill>
        <p:spPr>
          <a:xfrm>
            <a:off x="-392494" y="1714500"/>
            <a:ext cx="7642992" cy="4521207"/>
          </a:xfrm>
        </p:spPr>
      </p:pic>
    </p:spTree>
    <p:extLst>
      <p:ext uri="{BB962C8B-B14F-4D97-AF65-F5344CB8AC3E}">
        <p14:creationId xmlns:p14="http://schemas.microsoft.com/office/powerpoint/2010/main" val="863312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BRUGADA SYNDROME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9" y="2434171"/>
            <a:ext cx="5915026" cy="5397183"/>
          </a:xfrm>
        </p:spPr>
        <p:txBody>
          <a:bodyPr/>
          <a:lstStyle/>
          <a:p>
            <a:pPr eaLnBrk="1" hangingPunct="1"/>
            <a:r>
              <a:rPr lang="en-US" b="1" dirty="0" err="1">
                <a:ea typeface="ＭＳ Ｐゴシック" charset="-128"/>
                <a:cs typeface="ＭＳ Ｐゴシック" charset="-128"/>
              </a:rPr>
              <a:t>Ekg</a:t>
            </a:r>
            <a:r>
              <a:rPr lang="en-US" b="1" dirty="0">
                <a:ea typeface="ＭＳ Ｐゴシック" charset="-128"/>
                <a:cs typeface="ＭＳ Ｐゴシック" charset="-128"/>
              </a:rPr>
              <a:t>: RBB </a:t>
            </a:r>
            <a:r>
              <a:rPr lang="en-US" b="1" dirty="0" err="1">
                <a:ea typeface="ＭＳ Ｐゴシック" charset="-128"/>
                <a:cs typeface="ＭＳ Ｐゴシック" charset="-128"/>
              </a:rPr>
              <a:t>w</a:t>
            </a:r>
            <a:r>
              <a:rPr lang="en-US" b="1" dirty="0">
                <a:ea typeface="ＭＳ Ｐゴシック" charset="-128"/>
                <a:cs typeface="ＭＳ Ｐゴシック" charset="-128"/>
              </a:rPr>
              <a:t>/ ST elevation in </a:t>
            </a:r>
          </a:p>
          <a:p>
            <a:pPr eaLnBrk="1" hangingPunct="1">
              <a:buFontTx/>
              <a:buNone/>
            </a:pPr>
            <a:r>
              <a:rPr lang="en-US" b="1" dirty="0">
                <a:ea typeface="ＭＳ Ｐゴシック" charset="-128"/>
                <a:cs typeface="ＭＳ Ｐゴシック" charset="-128"/>
              </a:rPr>
              <a:t>	right pre-cordial leads</a:t>
            </a:r>
          </a:p>
          <a:p>
            <a:pPr eaLnBrk="1" hangingPunct="1"/>
            <a:r>
              <a:rPr lang="en-US" b="1" dirty="0">
                <a:ea typeface="ＭＳ Ｐゴシック" charset="-128"/>
                <a:cs typeface="ＭＳ Ｐゴシック" charset="-128"/>
              </a:rPr>
              <a:t>Leads to Syncope OR </a:t>
            </a:r>
            <a:r>
              <a:rPr lang="en-US" b="1" dirty="0" err="1">
                <a:ea typeface="ＭＳ Ｐゴシック" charset="-128"/>
                <a:cs typeface="ＭＳ Ｐゴシック" charset="-128"/>
              </a:rPr>
              <a:t>VTach</a:t>
            </a:r>
            <a:r>
              <a:rPr lang="en-US" b="1" dirty="0">
                <a:ea typeface="ＭＳ Ｐゴシック" charset="-128"/>
                <a:cs typeface="ＭＳ Ｐゴシック" charset="-128"/>
              </a:rPr>
              <a:t> Arrest</a:t>
            </a:r>
          </a:p>
          <a:p>
            <a:pPr eaLnBrk="1" hangingPunct="1"/>
            <a:r>
              <a:rPr lang="en-US" b="1" dirty="0" err="1">
                <a:ea typeface="ＭＳ Ｐゴシック" charset="-128"/>
                <a:cs typeface="ＭＳ Ｐゴシック" charset="-128"/>
              </a:rPr>
              <a:t>Dispo</a:t>
            </a:r>
            <a:r>
              <a:rPr lang="en-US" b="1" dirty="0">
                <a:ea typeface="ＭＳ Ｐゴシック" charset="-128"/>
                <a:cs typeface="ＭＳ Ｐゴシック" charset="-128"/>
              </a:rPr>
              <a:t>: EP studies &amp; ICD</a:t>
            </a:r>
          </a:p>
          <a:p>
            <a:pPr eaLnBrk="1" hangingPunct="1"/>
            <a:r>
              <a:rPr lang="en-US" b="1" dirty="0">
                <a:ea typeface="ＭＳ Ｐゴシック" charset="-128"/>
                <a:cs typeface="ＭＳ Ｐゴシック" charset="-128"/>
              </a:rPr>
              <a:t>Missed: 10% per year mortality</a:t>
            </a:r>
          </a:p>
        </p:txBody>
      </p:sp>
    </p:spTree>
    <p:extLst>
      <p:ext uri="{BB962C8B-B14F-4D97-AF65-F5344CB8AC3E}">
        <p14:creationId xmlns:p14="http://schemas.microsoft.com/office/powerpoint/2010/main" val="2026668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2206229"/>
            <a:ext cx="2982516" cy="480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7614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400175"/>
            <a:ext cx="6172200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Case #4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698750"/>
            <a:ext cx="6477000" cy="3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37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05000"/>
            <a:ext cx="6172200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Case #4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841371"/>
            <a:ext cx="6233066" cy="37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52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76450"/>
            <a:ext cx="6172200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Case #4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933700"/>
            <a:ext cx="6307667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5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Case #4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2900" y="3200401"/>
            <a:ext cx="2336800" cy="21971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b="1" dirty="0"/>
              <a:t>Prinzmetal’s Angina</a:t>
            </a:r>
          </a:p>
          <a:p>
            <a:r>
              <a:rPr lang="en-US" b="1" dirty="0"/>
              <a:t>2-3 mm ST-</a:t>
            </a:r>
            <a:r>
              <a:rPr lang="en-US" b="1" dirty="0" err="1"/>
              <a:t>elev</a:t>
            </a:r>
            <a:r>
              <a:rPr lang="en-US" b="1" dirty="0"/>
              <a:t> inferior, reciprocal depression in I and AVL</a:t>
            </a:r>
          </a:p>
          <a:p>
            <a:r>
              <a:rPr lang="en-US" b="1" dirty="0"/>
              <a:t>Typically have pain at Rest not exertion</a:t>
            </a:r>
          </a:p>
          <a:p>
            <a:r>
              <a:rPr lang="en-US" b="1" dirty="0"/>
              <a:t>Diagnosis by Angiogram!!</a:t>
            </a:r>
          </a:p>
          <a:p>
            <a:endParaRPr lang="en-US" b="1" dirty="0"/>
          </a:p>
          <a:p>
            <a:pPr>
              <a:buNone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3200400"/>
            <a:ext cx="42545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53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1809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YOUR APPROACH</a:t>
            </a:r>
            <a:endParaRPr lang="en-US" dirty="0">
              <a:latin typeface="+mj-lt"/>
            </a:endParaRP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544003" y="1354386"/>
            <a:ext cx="59150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4"/>
                </a:solidFill>
              </a:rPr>
              <a:t>FOCUSED H&amp;P</a:t>
            </a: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chemeClr val="accent4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accent4"/>
                </a:solidFill>
              </a:rPr>
              <a:t>QUESTIONS CENTER ON THE DIFFERENTIAL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accent4"/>
                </a:solidFill>
              </a:rPr>
              <a:t>YOUR CHART TELLS A STORY FROM BEGINNING TO END</a:t>
            </a:r>
          </a:p>
          <a:p>
            <a:pPr algn="ctr">
              <a:lnSpc>
                <a:spcPct val="100000"/>
              </a:lnSpc>
            </a:pPr>
            <a:endParaRPr lang="en-US" sz="2400" dirty="0">
              <a:solidFill>
                <a:schemeClr val="accent4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accent4"/>
                </a:solidFill>
              </a:rPr>
              <a:t>H&amp;P, ROS, EXAM POSITIVES AND NEGATIVES, AND ORDERS ALL CENTERED AROUND THE DIFFERENTIAL YOU ARE EXPLORING</a:t>
            </a:r>
          </a:p>
        </p:txBody>
      </p:sp>
    </p:spTree>
    <p:extLst>
      <p:ext uri="{BB962C8B-B14F-4D97-AF65-F5344CB8AC3E}">
        <p14:creationId xmlns:p14="http://schemas.microsoft.com/office/powerpoint/2010/main" val="21842057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#5: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5" y="2038400"/>
            <a:ext cx="5557840" cy="7105600"/>
          </a:xfrm>
        </p:spPr>
        <p:txBody>
          <a:bodyPr/>
          <a:lstStyle/>
          <a:p>
            <a:pPr>
              <a:buNone/>
            </a:pPr>
            <a:r>
              <a:rPr lang="en-US" dirty="0"/>
              <a:t>A 62 </a:t>
            </a:r>
            <a:r>
              <a:rPr lang="en-US" dirty="0" err="1"/>
              <a:t>y.o</a:t>
            </a:r>
            <a:r>
              <a:rPr lang="en-US" dirty="0"/>
              <a:t>. Hispanic male with DM, HTN, presents to the emergency department with 45 minutes of mid chest pressure.  He is diaphoretic and in moderate distress.</a:t>
            </a:r>
          </a:p>
          <a:p>
            <a:pPr>
              <a:buNone/>
            </a:pPr>
            <a:r>
              <a:rPr lang="en-US" dirty="0"/>
              <a:t>BP 175/96, HR  , RR 34, O2 sat 98% on 2L.</a:t>
            </a:r>
          </a:p>
          <a:p>
            <a:pPr>
              <a:buNone/>
            </a:pPr>
            <a:r>
              <a:rPr lang="en-US" dirty="0"/>
              <a:t>His EKG:</a:t>
            </a:r>
          </a:p>
        </p:txBody>
      </p:sp>
    </p:spTree>
    <p:extLst>
      <p:ext uri="{BB962C8B-B14F-4D97-AF65-F5344CB8AC3E}">
        <p14:creationId xmlns:p14="http://schemas.microsoft.com/office/powerpoint/2010/main" val="24403689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_in_LBBB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0" y="2437581"/>
            <a:ext cx="6399509" cy="396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462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_in_LBBB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0" y="2437581"/>
            <a:ext cx="6399509" cy="396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12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QRS Nomenclature</a:t>
            </a:r>
          </a:p>
        </p:txBody>
      </p:sp>
      <p:pic>
        <p:nvPicPr>
          <p:cNvPr id="5" name="Content Placeholder 4" descr="QRS nomenclatu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1149581" y="3063479"/>
            <a:ext cx="6172200" cy="3394472"/>
          </a:xfrm>
        </p:spPr>
      </p:pic>
      <p:sp>
        <p:nvSpPr>
          <p:cNvPr id="6" name="TextBox 5"/>
          <p:cNvSpPr txBox="1"/>
          <p:nvPr/>
        </p:nvSpPr>
        <p:spPr>
          <a:xfrm>
            <a:off x="170623" y="3420322"/>
            <a:ext cx="16648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700" b="1" dirty="0">
              <a:solidFill>
                <a:schemeClr val="accent4"/>
              </a:solidFill>
            </a:endParaRPr>
          </a:p>
          <a:p>
            <a:pPr algn="ctr"/>
            <a:r>
              <a:rPr lang="en-US" sz="2700" b="1" dirty="0">
                <a:solidFill>
                  <a:schemeClr val="accent4"/>
                </a:solidFill>
              </a:rPr>
              <a:t>Terminal </a:t>
            </a:r>
          </a:p>
          <a:p>
            <a:pPr algn="ctr"/>
            <a:r>
              <a:rPr lang="en-US" sz="2700" b="1" dirty="0">
                <a:solidFill>
                  <a:schemeClr val="accent4"/>
                </a:solidFill>
              </a:rPr>
              <a:t>Deflection</a:t>
            </a:r>
          </a:p>
          <a:p>
            <a:pPr algn="ctr"/>
            <a:r>
              <a:rPr lang="en-US" sz="2700" b="1" dirty="0">
                <a:solidFill>
                  <a:schemeClr val="accent4"/>
                </a:solidFill>
              </a:rPr>
              <a:t> is the </a:t>
            </a:r>
          </a:p>
          <a:p>
            <a:pPr algn="ctr"/>
            <a:r>
              <a:rPr lang="en-US" sz="2700" b="1" dirty="0">
                <a:solidFill>
                  <a:schemeClr val="accent4"/>
                </a:solidFill>
              </a:rPr>
              <a:t>Main </a:t>
            </a:r>
          </a:p>
          <a:p>
            <a:pPr algn="ctr"/>
            <a:r>
              <a:rPr lang="en-US" sz="2700" b="1" dirty="0">
                <a:solidFill>
                  <a:schemeClr val="accent4"/>
                </a:solidFill>
              </a:rPr>
              <a:t>Deflection</a:t>
            </a:r>
          </a:p>
        </p:txBody>
      </p:sp>
    </p:spTree>
    <p:extLst>
      <p:ext uri="{BB962C8B-B14F-4D97-AF65-F5344CB8AC3E}">
        <p14:creationId xmlns:p14="http://schemas.microsoft.com/office/powerpoint/2010/main" val="18613131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Normal LBBB</a:t>
            </a:r>
          </a:p>
        </p:txBody>
      </p:sp>
      <p:pic>
        <p:nvPicPr>
          <p:cNvPr id="4" name="Content Placeholder 3" descr="LBBB_normal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8416" b="-18416"/>
          <a:stretch>
            <a:fillRect/>
          </a:stretch>
        </p:blipFill>
        <p:spPr>
          <a:xfrm>
            <a:off x="77832" y="2763070"/>
            <a:ext cx="6653347" cy="3659084"/>
          </a:xfrm>
        </p:spPr>
      </p:pic>
    </p:spTree>
    <p:extLst>
      <p:ext uri="{BB962C8B-B14F-4D97-AF65-F5344CB8AC3E}">
        <p14:creationId xmlns:p14="http://schemas.microsoft.com/office/powerpoint/2010/main" val="41984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Normal LBBB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8" y="3218974"/>
            <a:ext cx="3191942" cy="293106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14650" y="3063479"/>
            <a:ext cx="3000450" cy="339447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dirty="0"/>
              <a:t>LBBB criteria:</a:t>
            </a:r>
          </a:p>
          <a:p>
            <a:pPr algn="ctr">
              <a:buNone/>
            </a:pPr>
            <a:endParaRPr lang="en-US" dirty="0"/>
          </a:p>
          <a:p>
            <a:r>
              <a:rPr lang="en-US" dirty="0"/>
              <a:t>The heart rhythm must be </a:t>
            </a:r>
            <a:r>
              <a:rPr lang="en-US" dirty="0" err="1"/>
              <a:t>supraventricular</a:t>
            </a:r>
            <a:r>
              <a:rPr lang="en-US" dirty="0"/>
              <a:t> in origin</a:t>
            </a:r>
          </a:p>
          <a:p>
            <a:r>
              <a:rPr lang="en-US" dirty="0"/>
              <a:t>QRS duration must be = or &gt; 120 </a:t>
            </a:r>
          </a:p>
          <a:p>
            <a:r>
              <a:rPr lang="en-US" dirty="0"/>
              <a:t>QS or </a:t>
            </a:r>
            <a:r>
              <a:rPr lang="en-US" dirty="0" err="1"/>
              <a:t>rS</a:t>
            </a:r>
            <a:r>
              <a:rPr lang="en-US" dirty="0"/>
              <a:t> in V1</a:t>
            </a:r>
          </a:p>
          <a:p>
            <a:r>
              <a:rPr lang="en-US" dirty="0" err="1"/>
              <a:t>Monophasic</a:t>
            </a:r>
            <a:r>
              <a:rPr lang="en-US" dirty="0"/>
              <a:t> R in Lead I and V6</a:t>
            </a:r>
          </a:p>
        </p:txBody>
      </p:sp>
    </p:spTree>
    <p:extLst>
      <p:ext uri="{BB962C8B-B14F-4D97-AF65-F5344CB8AC3E}">
        <p14:creationId xmlns:p14="http://schemas.microsoft.com/office/powerpoint/2010/main" val="380948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garbossa_exampl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342900" y="1228725"/>
            <a:ext cx="6172200" cy="4814409"/>
          </a:xfrm>
        </p:spPr>
      </p:pic>
    </p:spTree>
    <p:extLst>
      <p:ext uri="{BB962C8B-B14F-4D97-AF65-F5344CB8AC3E}">
        <p14:creationId xmlns:p14="http://schemas.microsoft.com/office/powerpoint/2010/main" val="4014184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711" y="5704680"/>
            <a:ext cx="5811988" cy="87244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350" b="1" dirty="0">
                <a:solidFill>
                  <a:srgbClr val="558ED5"/>
                </a:solidFill>
              </a:rPr>
              <a:t>1.) ST </a:t>
            </a:r>
            <a:r>
              <a:rPr lang="en-US" sz="1200" b="1" dirty="0">
                <a:solidFill>
                  <a:srgbClr val="558ED5"/>
                </a:solidFill>
              </a:rPr>
              <a:t>segment</a:t>
            </a:r>
            <a:r>
              <a:rPr lang="en-US" sz="1350" b="1" dirty="0">
                <a:solidFill>
                  <a:srgbClr val="558ED5"/>
                </a:solidFill>
              </a:rPr>
              <a:t> elevation = or &gt; 1 mm that is concordant with the QRS complex.</a:t>
            </a:r>
          </a:p>
          <a:p>
            <a:pPr>
              <a:buNone/>
            </a:pPr>
            <a:r>
              <a:rPr lang="en-US" sz="1350" b="1" dirty="0"/>
              <a:t>2.) ST segment depression = or &gt; 1 mm in leads V1, V2, or V3.</a:t>
            </a:r>
          </a:p>
          <a:p>
            <a:pPr>
              <a:buNone/>
            </a:pPr>
            <a:r>
              <a:rPr lang="en-US" sz="1350" b="1" dirty="0">
                <a:solidFill>
                  <a:srgbClr val="FF0000"/>
                </a:solidFill>
              </a:rPr>
              <a:t>3.) ST segment elevation = or &gt; 5 mm that is discordant with the QRS complex.</a:t>
            </a: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4" name="Picture 3" descr="MI_in_LBBB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44" y="1273320"/>
            <a:ext cx="5938322" cy="3679385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 rot="5400000">
            <a:off x="3255775" y="3717529"/>
            <a:ext cx="2056481" cy="2592347"/>
          </a:xfrm>
          <a:prstGeom prst="donut">
            <a:avLst>
              <a:gd name="adj" fmla="val 25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358816" y="3233487"/>
            <a:ext cx="1935079" cy="982579"/>
          </a:xfrm>
          <a:prstGeom prst="donut">
            <a:avLst>
              <a:gd name="adj" fmla="val 763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529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2" y="2206229"/>
            <a:ext cx="6416299" cy="2453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1" y="4572000"/>
            <a:ext cx="6416299" cy="239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113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Case #5: </a:t>
            </a:r>
            <a:r>
              <a:rPr lang="en-US" dirty="0" err="1">
                <a:solidFill>
                  <a:schemeClr val="accent4"/>
                </a:solidFill>
              </a:rPr>
              <a:t>Sgarbossa</a:t>
            </a:r>
            <a:r>
              <a:rPr lang="en-US" dirty="0">
                <a:solidFill>
                  <a:schemeClr val="accent4"/>
                </a:solidFill>
              </a:rPr>
              <a:t>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9" y="2434171"/>
            <a:ext cx="5915026" cy="308065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A patient is presumed to be experiencing an evolving AMI if any of the following are present.</a:t>
            </a:r>
          </a:p>
          <a:p>
            <a:pPr>
              <a:buNone/>
            </a:pPr>
            <a:r>
              <a:rPr lang="en-US" b="1" dirty="0"/>
              <a:t>1.) ST segment elevation = or &gt; 1 mm that is concordant with the QRS complex.</a:t>
            </a:r>
          </a:p>
          <a:p>
            <a:pPr>
              <a:buNone/>
            </a:pPr>
            <a:r>
              <a:rPr lang="en-US" b="1" dirty="0"/>
              <a:t>2.) ST segment depression = or &gt; 1 mm in leads V1, V2, or V3.</a:t>
            </a:r>
          </a:p>
          <a:p>
            <a:pPr>
              <a:buNone/>
            </a:pPr>
            <a:r>
              <a:rPr lang="en-US" b="1" dirty="0"/>
              <a:t>3.) ST segment elevation = or &gt; 5 mm that is discordant with the QRS complex.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2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3245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INITIAL CHEST PAIN ASSESSMENT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5"/>
            <a:ext cx="5915026" cy="5047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4"/>
                </a:solidFill>
                <a:latin typeface="+mn-lt"/>
              </a:rPr>
              <a:t>AGE**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4"/>
                </a:solidFill>
                <a:latin typeface="+mn-lt"/>
              </a:rPr>
              <a:t>AGE DEVIANTS: LUPUS, SICKLE CELL, CANCER, PREGNANCY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4"/>
                </a:solidFill>
                <a:latin typeface="+mn-lt"/>
              </a:rPr>
              <a:t>RISK FACTORS: FAMILY HISTORY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4"/>
                </a:solidFill>
                <a:latin typeface="+mn-lt"/>
              </a:rPr>
              <a:t>ORDERS:</a:t>
            </a:r>
          </a:p>
          <a:p>
            <a:pPr marL="457213" lvl="1"/>
            <a:r>
              <a:rPr lang="en-US" sz="1400" b="1" dirty="0">
                <a:solidFill>
                  <a:schemeClr val="accent4"/>
                </a:solidFill>
                <a:latin typeface="+mn-lt"/>
              </a:rPr>
              <a:t>	Goal: EKG under 10 minutes for all CP patients in ED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	EKG and CXR (Low threshold)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	“One EKG Begets Another”</a:t>
            </a:r>
          </a:p>
          <a:p>
            <a:endParaRPr lang="en-US" sz="1400" dirty="0">
              <a:solidFill>
                <a:schemeClr val="accent4"/>
              </a:solidFill>
            </a:endParaRPr>
          </a:p>
          <a:p>
            <a:r>
              <a:rPr lang="en-US" sz="1400" dirty="0">
                <a:solidFill>
                  <a:schemeClr val="accent4"/>
                </a:solidFill>
              </a:rPr>
              <a:t>	Labs: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/>
                </a:solidFill>
              </a:rPr>
              <a:t>Troponin (may not rise until 4-6 hours after onset of pain)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/>
                </a:solidFill>
              </a:rPr>
              <a:t>CK (limited utility but may be helpful after recent NSTEMI)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/>
                </a:solidFill>
              </a:rPr>
              <a:t>CBC and BMP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4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/>
                </a:solidFill>
              </a:rPr>
              <a:t>Considerations: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accent4"/>
                </a:solidFill>
              </a:rPr>
              <a:t>Chem</a:t>
            </a:r>
            <a:r>
              <a:rPr lang="en-US" sz="1400" dirty="0">
                <a:solidFill>
                  <a:schemeClr val="accent4"/>
                </a:solidFill>
              </a:rPr>
              <a:t> Panel/Lipase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/>
                </a:solidFill>
              </a:rPr>
              <a:t>PT/PTT/INR (NOT for routine CP Screening)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/>
                </a:solidFill>
              </a:rPr>
              <a:t>D-dimer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/>
                </a:solidFill>
              </a:rPr>
              <a:t>CT </a:t>
            </a:r>
            <a:r>
              <a:rPr lang="en-US" sz="1400" dirty="0" err="1">
                <a:solidFill>
                  <a:schemeClr val="accent4"/>
                </a:solidFill>
              </a:rPr>
              <a:t>Angio</a:t>
            </a:r>
            <a:endParaRPr lang="en-US" sz="1400" dirty="0">
              <a:solidFill>
                <a:schemeClr val="accent4"/>
              </a:solidFill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1200180" lvl="2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35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06202"/>
            <a:ext cx="6172200" cy="6131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Case #6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46272" y="1777928"/>
            <a:ext cx="4165457" cy="617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5125" y="3114675"/>
            <a:ext cx="2457450" cy="6000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2900" y="2781298"/>
            <a:ext cx="1143000" cy="4571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120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9" y="526535"/>
            <a:ext cx="4243386" cy="1218795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Case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9" y="2434171"/>
            <a:ext cx="2955370" cy="4632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STEMI</a:t>
            </a:r>
          </a:p>
        </p:txBody>
      </p:sp>
      <p:pic>
        <p:nvPicPr>
          <p:cNvPr id="4" name="Picture 3" descr="Stemi-cath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b="20400"/>
              <a:stretch>
                <a:fillRect/>
              </a:stretch>
            </p:blipFill>
          </mc:Choice>
          <mc:Fallback>
            <p:blipFill>
              <a:blip r:embed="rId3"/>
              <a:srcRect b="20400"/>
              <a:stretch>
                <a:fillRect/>
              </a:stretch>
            </p:blipFill>
          </mc:Fallback>
        </mc:AlternateContent>
        <p:spPr>
          <a:xfrm>
            <a:off x="311535" y="1434703"/>
            <a:ext cx="6230647" cy="52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48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90" y="486836"/>
            <a:ext cx="5915025" cy="60939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Causes of ST Elevation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90" y="1462620"/>
            <a:ext cx="5443536" cy="51096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1. Pericarditis</a:t>
            </a:r>
          </a:p>
          <a:p>
            <a:r>
              <a:rPr lang="en-US" dirty="0"/>
              <a:t>2. Prinzmetal’s Angina</a:t>
            </a:r>
          </a:p>
          <a:p>
            <a:r>
              <a:rPr lang="en-US" dirty="0"/>
              <a:t>3. AMI</a:t>
            </a:r>
          </a:p>
          <a:p>
            <a:r>
              <a:rPr lang="en-US" dirty="0"/>
              <a:t>4. LVH</a:t>
            </a:r>
          </a:p>
          <a:p>
            <a:r>
              <a:rPr lang="en-US" dirty="0"/>
              <a:t>5. Aneurysm</a:t>
            </a:r>
          </a:p>
          <a:p>
            <a:r>
              <a:rPr lang="en-US" dirty="0"/>
              <a:t>6. Conduction: </a:t>
            </a:r>
          </a:p>
          <a:p>
            <a:pPr lvl="1"/>
            <a:r>
              <a:rPr lang="en-US" dirty="0"/>
              <a:t>BER, Paced, LBBB, WPW, BER, </a:t>
            </a:r>
            <a:r>
              <a:rPr lang="en-US" dirty="0" err="1"/>
              <a:t>Brugada</a:t>
            </a:r>
            <a:r>
              <a:rPr lang="en-US" dirty="0"/>
              <a:t>  </a:t>
            </a:r>
          </a:p>
          <a:p>
            <a:r>
              <a:rPr lang="en-US" dirty="0"/>
              <a:t>7. Hyperkalemia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332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347" y="4369988"/>
            <a:ext cx="5489596" cy="830997"/>
          </a:xfrm>
        </p:spPr>
        <p:txBody>
          <a:bodyPr/>
          <a:lstStyle/>
          <a:p>
            <a:r>
              <a:rPr lang="en-US" dirty="0"/>
              <a:t>Specific Disorders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Emergent Causes of Chest Pain </a:t>
            </a:r>
          </a:p>
        </p:txBody>
      </p:sp>
    </p:spTree>
    <p:extLst>
      <p:ext uri="{BB962C8B-B14F-4D97-AF65-F5344CB8AC3E}">
        <p14:creationId xmlns:p14="http://schemas.microsoft.com/office/powerpoint/2010/main" val="197374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4001" y="1164810"/>
            <a:ext cx="5915026" cy="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544002" y="674871"/>
            <a:ext cx="423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ea typeface="ヒラギノ角ゴ Pro W3" pitchFamily="123" charset="-128"/>
                <a:cs typeface="Arial" panose="020B0604020202020204" pitchFamily="34" charset="0"/>
              </a:rPr>
              <a:t>Clinical Features: Acute Coronary Syndrome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38219" y="1288355"/>
            <a:ext cx="5915026" cy="6053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Divided into 3 major categories:</a:t>
            </a:r>
          </a:p>
          <a:p>
            <a:pPr marL="800120" lvl="1" indent="-342909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ST-segment Elevation Myocardial Infarction (STEMI)</a:t>
            </a:r>
          </a:p>
          <a:p>
            <a:pPr marL="800120" lvl="1" indent="-342909">
              <a:lnSpc>
                <a:spcPct val="80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Non-ST segment Elevation Myocardial Infarction (NSTEMI)</a:t>
            </a:r>
          </a:p>
          <a:p>
            <a:pPr marL="800120" lvl="1" indent="-342909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Unstable Angina</a:t>
            </a: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285756" indent="-28575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EKG and Cardiac Biomarkers (CK, CK-MB and troponin) are important in  distinguishing between the three types</a:t>
            </a:r>
          </a:p>
          <a:p>
            <a:pPr marL="285756" indent="-28575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STEMI and NSTEMI have elevated cardiac biomarkers while unstable angina has normal markers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</a:rPr>
              <a:t>All 3 may have similar types of chest pain categorized as: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800120" lvl="1" indent="-342909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Typical chest pain – Usually substernal, pressure, aching, tightness, associated with exertion and relieved with rest</a:t>
            </a:r>
          </a:p>
          <a:p>
            <a:pPr marL="800120" lvl="1" indent="-342909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Atypical chest pain – Variable location, sharp, stabbing, not necessarily related to exertion </a:t>
            </a:r>
          </a:p>
          <a:p>
            <a:pPr marL="800120" lvl="1" indent="-342909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Non-cardiac chest pain – should never be written as a diagnosis in the ER</a:t>
            </a:r>
          </a:p>
          <a:p>
            <a:pPr marL="285756" indent="-285756">
              <a:lnSpc>
                <a:spcPct val="8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EKG may reveal ST segment elevation or depression following an anatomical distribution</a:t>
            </a:r>
          </a:p>
          <a:p>
            <a:pPr marL="285756" indent="-285756">
              <a:lnSpc>
                <a:spcPct val="8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401" b="1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 normal ECG does not rule-out ACS</a:t>
            </a: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742969" lvl="1" indent="-285756">
              <a:buFont typeface="Arial" panose="020B0604020202020204" pitchFamily="34" charset="0"/>
              <a:buChar char="•"/>
            </a:pPr>
            <a:endParaRPr lang="en-US" sz="1401" b="1" dirty="0">
              <a:solidFill>
                <a:schemeClr val="accent4"/>
              </a:solidFill>
              <a:latin typeface="+mn-lt"/>
            </a:endParaRPr>
          </a:p>
          <a:p>
            <a:pPr marL="1200180" lvl="2" indent="-285756">
              <a:buFont typeface="Arial" panose="020B0604020202020204" pitchFamily="34" charset="0"/>
              <a:buChar char="•"/>
            </a:pPr>
            <a:endParaRPr lang="en-US" sz="1401" dirty="0">
              <a:solidFill>
                <a:schemeClr val="accent4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535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14&quot;/&gt;&lt;/TableIndex&gt;&lt;/ShapeTextInfo&gt;"/>
  <p:tag name="PRESENTER_DUMMYTAG" val="&lt;DummyForForceWrite&gt;&lt;/DummyForForceWrite&gt;"/>
  <p:tag name="HTML_SHAPEINFO" val="&lt;ThreeDShapeInfo&gt;&lt;uuid val=&quot;{41C1B08E-FA5D-4CD7-8B5B-E917AAD04047}&quot;/&gt;&lt;isInvalidForFieldText val=&quot;0&quot;/&gt;&lt;Image&gt;&lt;filename val=&quot;C:\Users\singhM\AppData\Local\Temp\CP204441289498703Session\CPTrustFolder204441289498718\PPTImport204441291073031\data\asimages\{41C1B08E-FA5D-4CD7-8B5B-E917AAD04047}_1.png&quot;/&gt;&lt;left val=&quot;41&quot;/&gt;&lt;top val=&quot;428&quot;/&gt;&lt;width val=&quot;589&quot;/&gt;&lt;height val=&quot;25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DUMMYTAG" val="&lt;DummyForForceWrite&gt;&lt;/DummyForForceWrite&gt;"/>
  <p:tag name="HTML_SHAPEINFO" val="&lt;ThreeDShapeInfo&gt;&lt;uuid val=&quot;{923AF330-3C2D-4FB0-93AE-B9ECB22F54E2}&quot;/&gt;&lt;isInvalidForFieldText val=&quot;0&quot;/&gt;&lt;Image&gt;&lt;filename val=&quot;C:\Users\singhM\AppData\Local\Temp\CP204441289498703Session\CPTrustFolder204441289498718\PPTImport204441291073031\data\asimages\{923AF330-3C2D-4FB0-93AE-B9ECB22F54E2}_1.png&quot;/&gt;&lt;left val=&quot;92&quot;/&gt;&lt;top val=&quot;661&quot;/&gt;&lt;width val=&quot;504&quot;/&gt;&lt;height val=&quot;6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47DAB695-5B83-441B-98CB-8978FB7C6FA9}&quot;/&gt;&lt;isInvalidForFieldText val=&quot;0&quot;/&gt;&lt;Image&gt;&lt;filename val=&quot;C:\Users\singhM\AppData\Local\Temp\CP204441289498703Session\CPTrustFolder204441289498718\PPTImport204441291073031\data\asimages\{47DAB695-5B83-441B-98CB-8978FB7C6FA9}_3.png&quot;/&gt;&lt;left val=&quot;51&quot;/&gt;&lt;top val=&quot;67&quot;/&gt;&lt;width val=&quot;110&quot;/&gt;&lt;height val=&quot;52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4&quot;/&gt;&lt;lineCharCount val=&quot;13&quot;/&gt;&lt;lineCharCount val=&quot;82&quot;/&gt;&lt;lineCharCount val=&quot;79&quot;/&gt;&lt;lineCharCount val=&quot;82&quot;/&gt;&lt;lineCharCount val=&quot;78&quot;/&gt;&lt;lineCharCount val=&quot;44&quot;/&gt;&lt;lineCharCount val=&quot;1&quot;/&gt;&lt;lineCharCount val=&quot;10&quot;/&gt;&lt;lineCharCount val=&quot;73&quot;/&gt;&lt;lineCharCount val=&quot;80&quot;/&gt;&lt;lineCharCount val=&quot;74&quot;/&gt;&lt;lineCharCount val=&quot;75&quot;/&gt;&lt;lineCharCount val=&quot;79&quot;/&gt;&lt;lineCharCount val=&quot;11&quot;/&gt;&lt;lineCharCount val=&quot;1&quot;/&gt;&lt;lineCharCount val=&quot;9&quot;/&gt;&lt;lineCharCount val=&quot;77&quot;/&gt;&lt;lineCharCount val=&quot;77&quot;/&gt;&lt;lineCharCount val=&quot;81&quot;/&gt;&lt;lineCharCount val=&quot;59&quot;/&gt;&lt;lineCharCount val=&quot;75&quot;/&gt;&lt;lineCharCount val=&quot;74&quot;/&gt;&lt;lineCharCount val=&quot;33&quot;/&gt;&lt;lineCharCount val=&quot;1&quot;/&gt;&lt;lineCharCount val=&quot;12&quot;/&gt;&lt;lineCharCount val=&quot;78&quot;/&gt;&lt;lineCharCount val=&quot;78&quot;/&gt;&lt;lineCharCount val=&quot;81&quot;/&gt;&lt;lineCharCount val=&quot;81&quot;/&gt;&lt;lineCharCount val=&quot;62&quot;/&gt;&lt;lineCharCount val=&quot;1&quot;/&gt;&lt;lineCharCount val=&quot;1&quot;/&gt;&lt;lineCharCount val=&quot;1&quot;/&gt;&lt;lineCharCount val=&quot;1&quot;/&gt;&lt;/TableIndex&gt;&lt;/ShapeTextInfo&gt;"/>
  <p:tag name="HTML_SHAPEINFO" val="&lt;ThreeDShapeInfo&gt;&lt;uuid val=&quot;{AC15FB94-E272-40CC-9F5B-29330976A83F}&quot;/&gt;&lt;isInvalidForFieldText val=&quot;0&quot;/&gt;&lt;Image&gt;&lt;filename val=&quot;C:\Users\singhM\AppData\Local\Temp\CP204441289498703Session\CPTrustFolder204441289498718\PPTImport204441291073031\data\asimages\{AC15FB94-E272-40CC-9F5B-29330976A83F}_3.png&quot;/&gt;&lt;left val=&quot;54&quot;/&gt;&lt;top val=&quot;203&quot;/&gt;&lt;width val=&quot;625&quot;/&gt;&lt;height val=&quot;82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A5F6336F-A51B-491D-8388-9FC0482CA210}&quot;/&gt;&lt;isInvalidForFieldText val=&quot;0&quot;/&gt;&lt;Image&gt;&lt;filename val=&quot;C:\Users\singhM\AppData\Local\Temp\CP204441289498703Session\CPTrustFolder204441289498718\PPTImport204441291073031\data\asimages\{A5F6336F-A51B-491D-8388-9FC0482CA210}_4.png&quot;/&gt;&lt;left val=&quot;51&quot;/&gt;&lt;top val=&quot;67&quot;/&gt;&lt;width val=&quot;110&quot;/&gt;&lt;height val=&quot;52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A5F6336F-A51B-491D-8388-9FC0482CA210}&quot;/&gt;&lt;isInvalidForFieldText val=&quot;0&quot;/&gt;&lt;Image&gt;&lt;filename val=&quot;C:\Users\singhM\AppData\Local\Temp\CP204441289498703Session\CPTrustFolder204441289498718\PPTImport204441291073031\data\asimages\{A5F6336F-A51B-491D-8388-9FC0482CA210}_4.png&quot;/&gt;&lt;left val=&quot;51&quot;/&gt;&lt;top val=&quot;67&quot;/&gt;&lt;width val=&quot;110&quot;/&gt;&lt;height val=&quot;5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92F2700D-8F6D-4163-BD1B-BA7B288F505A}&quot;/&gt;&lt;isInvalidForFieldText val=&quot;0&quot;/&gt;&lt;Image&gt;&lt;filename val=&quot;C:\Users\singhM\AppData\Local\Temp\CP204441289498703Session\CPTrustFolder204441289498718\PPTImport204441291073031\data\asimages\{92F2700D-8F6D-4163-BD1B-BA7B288F505A}_5.png&quot;/&gt;&lt;left val=&quot;51&quot;/&gt;&lt;top val=&quot;67&quot;/&gt;&lt;width val=&quot;110&quot;/&gt;&lt;height val=&quot;52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6&quot;/&gt;&lt;lineCharCount val=&quot;11&quot;/&gt;&lt;lineCharCount val=&quot;79&quot;/&gt;&lt;lineCharCount val=&quot;76&quot;/&gt;&lt;lineCharCount val=&quot;70&quot;/&gt;&lt;lineCharCount val=&quot;72&quot;/&gt;&lt;lineCharCount val=&quot;70&quot;/&gt;&lt;lineCharCount val=&quot;79&quot;/&gt;&lt;lineCharCount val=&quot;72&quot;/&gt;&lt;lineCharCount val=&quot;43&quot;/&gt;&lt;lineCharCount val=&quot;1&quot;/&gt;&lt;lineCharCount val=&quot;70&quot;/&gt;&lt;lineCharCount val=&quot;77&quot;/&gt;&lt;lineCharCount val=&quot;74&quot;/&gt;&lt;lineCharCount val=&quot;78&quot;/&gt;&lt;lineCharCount val=&quot;73&quot;/&gt;&lt;lineCharCount val=&quot;78&quot;/&gt;&lt;lineCharCount val=&quot;78&quot;/&gt;&lt;lineCharCount val=&quot;28&quot;/&gt;&lt;lineCharCount val=&quot;1&quot;/&gt;&lt;lineCharCount val=&quot;84&quot;/&gt;&lt;lineCharCount val=&quot;75&quot;/&gt;&lt;lineCharCount val=&quot;82&quot;/&gt;&lt;lineCharCount val=&quot;74&quot;/&gt;&lt;lineCharCount val=&quot;77&quot;/&gt;&lt;lineCharCount val=&quot;6&quot;/&gt;&lt;lineCharCount val=&quot;1&quot;/&gt;&lt;/TableIndex&gt;&lt;/ShapeTextInfo&gt;"/>
  <p:tag name="HTML_SHAPEINFO" val="&lt;ThreeDShapeInfo&gt;&lt;uuid val=&quot;{F738100F-2905-45B5-BEAA-A87E9FD20265}&quot;/&gt;&lt;isInvalidForFieldText val=&quot;0&quot;/&gt;&lt;Image&gt;&lt;filename val=&quot;C:\Users\singhM\AppData\Local\Temp\CP204441289498703Session\CPTrustFolder204441289498718\PPTImport204441291073031\data\asimages\{F738100F-2905-45B5-BEAA-A87E9FD20265}_5.png&quot;/&gt;&lt;left val=&quot;54&quot;/&gt;&lt;top val=&quot;140&quot;/&gt;&lt;width val=&quot;628&quot;/&gt;&lt;height val=&quot;60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92F2700D-8F6D-4163-BD1B-BA7B288F505A}&quot;/&gt;&lt;isInvalidForFieldText val=&quot;0&quot;/&gt;&lt;Image&gt;&lt;filename val=&quot;C:\Users\singhM\AppData\Local\Temp\CP204441289498703Session\CPTrustFolder204441289498718\PPTImport204441291073031\data\asimages\{92F2700D-8F6D-4163-BD1B-BA7B288F505A}_5.png&quot;/&gt;&lt;left val=&quot;51&quot;/&gt;&lt;top val=&quot;67&quot;/&gt;&lt;width val=&quot;110&quot;/&gt;&lt;height val=&quot;52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6&quot;/&gt;&lt;lineCharCount val=&quot;11&quot;/&gt;&lt;lineCharCount val=&quot;79&quot;/&gt;&lt;lineCharCount val=&quot;76&quot;/&gt;&lt;lineCharCount val=&quot;70&quot;/&gt;&lt;lineCharCount val=&quot;72&quot;/&gt;&lt;lineCharCount val=&quot;70&quot;/&gt;&lt;lineCharCount val=&quot;79&quot;/&gt;&lt;lineCharCount val=&quot;72&quot;/&gt;&lt;lineCharCount val=&quot;43&quot;/&gt;&lt;lineCharCount val=&quot;1&quot;/&gt;&lt;lineCharCount val=&quot;70&quot;/&gt;&lt;lineCharCount val=&quot;77&quot;/&gt;&lt;lineCharCount val=&quot;74&quot;/&gt;&lt;lineCharCount val=&quot;78&quot;/&gt;&lt;lineCharCount val=&quot;73&quot;/&gt;&lt;lineCharCount val=&quot;78&quot;/&gt;&lt;lineCharCount val=&quot;78&quot;/&gt;&lt;lineCharCount val=&quot;28&quot;/&gt;&lt;lineCharCount val=&quot;1&quot;/&gt;&lt;lineCharCount val=&quot;84&quot;/&gt;&lt;lineCharCount val=&quot;75&quot;/&gt;&lt;lineCharCount val=&quot;82&quot;/&gt;&lt;lineCharCount val=&quot;74&quot;/&gt;&lt;lineCharCount val=&quot;77&quot;/&gt;&lt;lineCharCount val=&quot;6&quot;/&gt;&lt;lineCharCount val=&quot;1&quot;/&gt;&lt;/TableIndex&gt;&lt;/ShapeTextInfo&gt;"/>
  <p:tag name="HTML_SHAPEINFO" val="&lt;ThreeDShapeInfo&gt;&lt;uuid val=&quot;{F738100F-2905-45B5-BEAA-A87E9FD20265}&quot;/&gt;&lt;isInvalidForFieldText val=&quot;0&quot;/&gt;&lt;Image&gt;&lt;filename val=&quot;C:\Users\singhM\AppData\Local\Temp\CP204441289498703Session\CPTrustFolder204441289498718\PPTImport204441291073031\data\asimages\{F738100F-2905-45B5-BEAA-A87E9FD20265}_5.png&quot;/&gt;&lt;left val=&quot;54&quot;/&gt;&lt;top val=&quot;140&quot;/&gt;&lt;width val=&quot;628&quot;/&gt;&lt;height val=&quot;600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14&quot;/&gt;&lt;lineCharCount val=&quot;78&quot;/&gt;&lt;lineCharCount val=&quot;78&quot;/&gt;&lt;lineCharCount val=&quot;75&quot;/&gt;&lt;lineCharCount val=&quot;78&quot;/&gt;&lt;lineCharCount val=&quot;18&quot;/&gt;&lt;lineCharCount val=&quot;1&quot;/&gt;&lt;lineCharCount val=&quot;20&quot;/&gt;&lt;lineCharCount val=&quot;28&quot;/&gt;&lt;/TableIndex&gt;&lt;/ShapeTextInfo&gt;"/>
  <p:tag name="HTML_SHAPEINFO" val="&lt;ThreeDShapeInfo&gt;&lt;uuid val=&quot;{CFEC56A6-42AF-4758-920D-F97F57D1F114}&quot;/&gt;&lt;isInvalidForFieldText val=&quot;0&quot;/&gt;&lt;Image&gt;&lt;filename val=&quot;C:\Users\singhM\AppData\Local\Temp\CP204441289498703Session\CPTrustFolder204441289498718\PPTImport204441291073031\data\asimages\{CFEC56A6-42AF-4758-920D-F97F57D1F114}_17.png&quot;/&gt;&lt;left val=&quot;54&quot;/&gt;&lt;top val=&quot;133&quot;/&gt;&lt;width val=&quot;624&quot;/&gt;&lt;height val=&quot;219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14&quot;/&gt;&lt;lineCharCount val=&quot;78&quot;/&gt;&lt;lineCharCount val=&quot;78&quot;/&gt;&lt;lineCharCount val=&quot;75&quot;/&gt;&lt;lineCharCount val=&quot;78&quot;/&gt;&lt;lineCharCount val=&quot;18&quot;/&gt;&lt;lineCharCount val=&quot;1&quot;/&gt;&lt;lineCharCount val=&quot;20&quot;/&gt;&lt;lineCharCount val=&quot;28&quot;/&gt;&lt;/TableIndex&gt;&lt;/ShapeTextInfo&gt;"/>
  <p:tag name="HTML_SHAPEINFO" val="&lt;ThreeDShapeInfo&gt;&lt;uuid val=&quot;{CFEC56A6-42AF-4758-920D-F97F57D1F114}&quot;/&gt;&lt;isInvalidForFieldText val=&quot;0&quot;/&gt;&lt;Image&gt;&lt;filename val=&quot;C:\Users\singhM\AppData\Local\Temp\CP204441289498703Session\CPTrustFolder204441289498718\PPTImport204441291073031\data\asimages\{CFEC56A6-42AF-4758-920D-F97F57D1F114}_17.png&quot;/&gt;&lt;left val=&quot;54&quot;/&gt;&lt;top val=&quot;133&quot;/&gt;&lt;width val=&quot;624&quot;/&gt;&lt;height val=&quot;2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4&quot;/&gt;&lt;lineCharCount val=&quot;13&quot;/&gt;&lt;lineCharCount val=&quot;5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132D3DE-8FC6-4FC5-9E17-262C0F62CCBF}&quot;/&gt;&lt;isInvalidForFieldText val=&quot;0&quot;/&gt;&lt;Image&gt;&lt;filename val=&quot;C:\Users\singhM\AppData\Local\Temp\CP204441289498703Session\CPTrustFolder204441289498718\PPTImport204441291073031\data\asimages\{0132D3DE-8FC6-4FC5-9E17-262C0F62CCBF}_17.png&quot;/&gt;&lt;left val=&quot;51&quot;/&gt;&lt;top val=&quot;67&quot;/&gt;&lt;width val=&quot;110&quot;/&gt;&lt;height val=&quot;52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E856F3FF-7C8E-4AF3-AB3E-EA53DD2D39DD}&quot;/&gt;&lt;isInvalidForFieldText val=&quot;0&quot;/&gt;&lt;Image&gt;&lt;filename val=&quot;C:\Users\singhM\AppData\Local\Temp\CP204441289498703Session\CPTrustFolder204441289498718\PPTImport204441291073031\data\asimages\{E856F3FF-7C8E-4AF3-AB3E-EA53DD2D39DD}_7.png&quot;/&gt;&lt;left val=&quot;51&quot;/&gt;&lt;top val=&quot;67&quot;/&gt;&lt;width val=&quot;110&quot;/&gt;&lt;height val=&quot;52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5&quot;/&gt;&lt;lineCharCount val=&quot;13&quot;/&gt;&lt;lineCharCount val=&quot;73&quot;/&gt;&lt;lineCharCount val=&quot;74&quot;/&gt;&lt;lineCharCount val=&quot;75&quot;/&gt;&lt;lineCharCount val=&quot;81&quot;/&gt;&lt;lineCharCount val=&quot;43&quot;/&gt;&lt;lineCharCount val=&quot;1&quot;/&gt;&lt;lineCharCount val=&quot;10&quot;/&gt;&lt;lineCharCount val=&quot;71&quot;/&gt;&lt;lineCharCount val=&quot;72&quot;/&gt;&lt;lineCharCount val=&quot;82&quot;/&gt;&lt;lineCharCount val=&quot;78&quot;/&gt;&lt;lineCharCount val=&quot;76&quot;/&gt;&lt;lineCharCount val=&quot;29&quot;/&gt;&lt;lineCharCount val=&quot;1&quot;/&gt;&lt;lineCharCount val=&quot;10&quot;/&gt;&lt;lineCharCount val=&quot;76&quot;/&gt;&lt;lineCharCount val=&quot;80&quot;/&gt;&lt;lineCharCount val=&quot;77&quot;/&gt;&lt;lineCharCount val=&quot;72&quot;/&gt;&lt;lineCharCount val=&quot;71&quot;/&gt;&lt;lineCharCount val=&quot;77&quot;/&gt;&lt;lineCharCount val=&quot;81&quot;/&gt;&lt;lineCharCount val=&quot;76&quot;/&gt;&lt;lineCharCount val=&quot;30&quot;/&gt;&lt;/TableIndex&gt;&lt;/ShapeTextInfo&gt;"/>
  <p:tag name="HTML_SHAPEINFO" val="&lt;ThreeDShapeInfo&gt;&lt;uuid val=&quot;{2CF87955-09FC-4902-9A80-79158C3CEE57}&quot;/&gt;&lt;isInvalidForFieldText val=&quot;0&quot;/&gt;&lt;Image&gt;&lt;filename val=&quot;C:\Users\singhM\AppData\Local\Temp\CP204441289498703Session\CPTrustFolder204441289498718\PPTImport204441291073031\data\asimages\{2CF87955-09FC-4902-9A80-79158C3CEE57}_7.png&quot;/&gt;&lt;left val=&quot;54&quot;/&gt;&lt;top val=&quot;230&quot;/&gt;&lt;width val=&quot;626&quot;/&gt;&lt;height val=&quot;577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E856F3FF-7C8E-4AF3-AB3E-EA53DD2D39DD}&quot;/&gt;&lt;isInvalidForFieldText val=&quot;0&quot;/&gt;&lt;Image&gt;&lt;filename val=&quot;C:\Users\singhM\AppData\Local\Temp\CP204441289498703Session\CPTrustFolder204441289498718\PPTImport204441291073031\data\asimages\{E856F3FF-7C8E-4AF3-AB3E-EA53DD2D39DD}_7.png&quot;/&gt;&lt;left val=&quot;51&quot;/&gt;&lt;top val=&quot;67&quot;/&gt;&lt;width val=&quot;110&quot;/&gt;&lt;height val=&quot;52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E856F3FF-7C8E-4AF3-AB3E-EA53DD2D39DD}&quot;/&gt;&lt;isInvalidForFieldText val=&quot;0&quot;/&gt;&lt;Image&gt;&lt;filename val=&quot;C:\Users\singhM\AppData\Local\Temp\CP204441289498703Session\CPTrustFolder204441289498718\PPTImport204441291073031\data\asimages\{E856F3FF-7C8E-4AF3-AB3E-EA53DD2D39DD}_7.png&quot;/&gt;&lt;left val=&quot;51&quot;/&gt;&lt;top val=&quot;67&quot;/&gt;&lt;width val=&quot;110&quot;/&gt;&lt;height val=&quot;52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E856F3FF-7C8E-4AF3-AB3E-EA53DD2D39DD}&quot;/&gt;&lt;isInvalidForFieldText val=&quot;0&quot;/&gt;&lt;Image&gt;&lt;filename val=&quot;C:\Users\singhM\AppData\Local\Temp\CP204441289498703Session\CPTrustFolder204441289498718\PPTImport204441291073031\data\asimages\{E856F3FF-7C8E-4AF3-AB3E-EA53DD2D39DD}_7.png&quot;/&gt;&lt;left val=&quot;51&quot;/&gt;&lt;top val=&quot;67&quot;/&gt;&lt;width val=&quot;110&quot;/&gt;&lt;height val=&quot;52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E856F3FF-7C8E-4AF3-AB3E-EA53DD2D39DD}&quot;/&gt;&lt;isInvalidForFieldText val=&quot;0&quot;/&gt;&lt;Image&gt;&lt;filename val=&quot;C:\Users\singhM\AppData\Local\Temp\CP204441289498703Session\CPTrustFolder204441289498718\PPTImport204441291073031\data\asimages\{E856F3FF-7C8E-4AF3-AB3E-EA53DD2D39DD}_7.png&quot;/&gt;&lt;left val=&quot;51&quot;/&gt;&lt;top val=&quot;67&quot;/&gt;&lt;width val=&quot;110&quot;/&gt;&lt;height val=&quot;52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DF94E79-9097-41FB-8E70-3D3C6D469C4E}&quot;/&gt;&lt;isInvalidForFieldText val=&quot;0&quot;/&gt;&lt;Image&gt;&lt;filename val=&quot;C:\Users\singhM\AppData\Local\Temp\CP204441289498703Session\CPTrustFolder204441289498718\PPTImport204441291073031\data\asimages\{2DF94E79-9097-41FB-8E70-3D3C6D469C4E}_8.png&quot;/&gt;&lt;left val=&quot;51&quot;/&gt;&lt;top val=&quot;67&quot;/&gt;&lt;width val=&quot;110&quot;/&gt;&lt;height val=&quot;5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20&quot;/&gt;&lt;lineCharCount val=&quot;81&quot;/&gt;&lt;lineCharCount val=&quot;74&quot;/&gt;&lt;lineCharCount val=&quot;78&quot;/&gt;&lt;lineCharCount val=&quot;73&quot;/&gt;&lt;lineCharCount val=&quot;42&quot;/&gt;&lt;lineCharCount val=&quot;1&quot;/&gt;&lt;lineCharCount val=&quot;14&quot;/&gt;&lt;lineCharCount val=&quot;82&quot;/&gt;&lt;lineCharCount val=&quot;80&quot;/&gt;&lt;lineCharCount val=&quot;80&quot;/&gt;&lt;lineCharCount val=&quot;33&quot;/&gt;&lt;lineCharCount val=&quot;47&quot;/&gt;&lt;/TableIndex&gt;&lt;/ShapeTextInfo&gt;"/>
  <p:tag name="HTML_SHAPEINFO" val="&lt;ThreeDShapeInfo&gt;&lt;uuid val=&quot;{C3B1F853-904F-4A20-BAC5-98AB691D574A}&quot;/&gt;&lt;isInvalidForFieldText val=&quot;0&quot;/&gt;&lt;Image&gt;&lt;filename val=&quot;C:\Users\singhM\AppData\Local\Temp\CP204441289498703Session\CPTrustFolder204441289498718\PPTImport204441291073031\data\asimages\{C3B1F853-904F-4A20-BAC5-98AB691D574A}_8.png&quot;/&gt;&lt;left val=&quot;46&quot;/&gt;&lt;top val=&quot;133&quot;/&gt;&lt;width val=&quot;632&quot;/&gt;&lt;height val=&quot;328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EFCC67AA-47DC-47E6-B025-B5D0DF6DD6B4}&quot;/&gt;&lt;isInvalidForFieldText val=&quot;0&quot;/&gt;&lt;Image&gt;&lt;filename val=&quot;C:\Users\singhM\AppData\Local\Temp\CP204441289498703Session\CPTrustFolder204441289498718\PPTImport204441291073031\data\asimages\{EFCC67AA-47DC-47E6-B025-B5D0DF6DD6B4}_9.png&quot;/&gt;&lt;left val=&quot;51&quot;/&gt;&lt;top val=&quot;67&quot;/&gt;&lt;width val=&quot;110&quot;/&gt;&lt;height val=&quot;52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DF94E79-9097-41FB-8E70-3D3C6D469C4E}&quot;/&gt;&lt;isInvalidForFieldText val=&quot;0&quot;/&gt;&lt;Image&gt;&lt;filename val=&quot;C:\Users\singhM\AppData\Local\Temp\CP204441289498703Session\CPTrustFolder204441289498718\PPTImport204441291073031\data\asimages\{2DF94E79-9097-41FB-8E70-3D3C6D469C4E}_8.png&quot;/&gt;&lt;left val=&quot;51&quot;/&gt;&lt;top val=&quot;67&quot;/&gt;&lt;width val=&quot;110&quot;/&gt;&lt;height val=&quot;52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20&quot;/&gt;&lt;lineCharCount val=&quot;81&quot;/&gt;&lt;lineCharCount val=&quot;74&quot;/&gt;&lt;lineCharCount val=&quot;78&quot;/&gt;&lt;lineCharCount val=&quot;73&quot;/&gt;&lt;lineCharCount val=&quot;42&quot;/&gt;&lt;lineCharCount val=&quot;1&quot;/&gt;&lt;lineCharCount val=&quot;14&quot;/&gt;&lt;lineCharCount val=&quot;82&quot;/&gt;&lt;lineCharCount val=&quot;80&quot;/&gt;&lt;lineCharCount val=&quot;80&quot;/&gt;&lt;lineCharCount val=&quot;33&quot;/&gt;&lt;lineCharCount val=&quot;47&quot;/&gt;&lt;/TableIndex&gt;&lt;/ShapeTextInfo&gt;"/>
  <p:tag name="HTML_SHAPEINFO" val="&lt;ThreeDShapeInfo&gt;&lt;uuid val=&quot;{C3B1F853-904F-4A20-BAC5-98AB691D574A}&quot;/&gt;&lt;isInvalidForFieldText val=&quot;0&quot;/&gt;&lt;Image&gt;&lt;filename val=&quot;C:\Users\singhM\AppData\Local\Temp\CP204441289498703Session\CPTrustFolder204441289498718\PPTImport204441291073031\data\asimages\{C3B1F853-904F-4A20-BAC5-98AB691D574A}_8.png&quot;/&gt;&lt;left val=&quot;46&quot;/&gt;&lt;top val=&quot;133&quot;/&gt;&lt;width val=&quot;632&quot;/&gt;&lt;height val=&quot;328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DF94E79-9097-41FB-8E70-3D3C6D469C4E}&quot;/&gt;&lt;isInvalidForFieldText val=&quot;0&quot;/&gt;&lt;Image&gt;&lt;filename val=&quot;C:\Users\singhM\AppData\Local\Temp\CP204441289498703Session\CPTrustFolder204441289498718\PPTImport204441291073031\data\asimages\{2DF94E79-9097-41FB-8E70-3D3C6D469C4E}_8.png&quot;/&gt;&lt;left val=&quot;51&quot;/&gt;&lt;top val=&quot;67&quot;/&gt;&lt;width val=&quot;110&quot;/&gt;&lt;height val=&quot;52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20&quot;/&gt;&lt;lineCharCount val=&quot;81&quot;/&gt;&lt;lineCharCount val=&quot;74&quot;/&gt;&lt;lineCharCount val=&quot;78&quot;/&gt;&lt;lineCharCount val=&quot;73&quot;/&gt;&lt;lineCharCount val=&quot;42&quot;/&gt;&lt;lineCharCount val=&quot;1&quot;/&gt;&lt;lineCharCount val=&quot;14&quot;/&gt;&lt;lineCharCount val=&quot;82&quot;/&gt;&lt;lineCharCount val=&quot;80&quot;/&gt;&lt;lineCharCount val=&quot;80&quot;/&gt;&lt;lineCharCount val=&quot;33&quot;/&gt;&lt;lineCharCount val=&quot;47&quot;/&gt;&lt;/TableIndex&gt;&lt;/ShapeTextInfo&gt;"/>
  <p:tag name="HTML_SHAPEINFO" val="&lt;ThreeDShapeInfo&gt;&lt;uuid val=&quot;{C3B1F853-904F-4A20-BAC5-98AB691D574A}&quot;/&gt;&lt;isInvalidForFieldText val=&quot;0&quot;/&gt;&lt;Image&gt;&lt;filename val=&quot;C:\Users\singhM\AppData\Local\Temp\CP204441289498703Session\CPTrustFolder204441289498718\PPTImport204441291073031\data\asimages\{C3B1F853-904F-4A20-BAC5-98AB691D574A}_8.png&quot;/&gt;&lt;left val=&quot;46&quot;/&gt;&lt;top val=&quot;133&quot;/&gt;&lt;width val=&quot;632&quot;/&gt;&lt;height val=&quot;328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DF94E79-9097-41FB-8E70-3D3C6D469C4E}&quot;/&gt;&lt;isInvalidForFieldText val=&quot;0&quot;/&gt;&lt;Image&gt;&lt;filename val=&quot;C:\Users\singhM\AppData\Local\Temp\CP204441289498703Session\CPTrustFolder204441289498718\PPTImport204441291073031\data\asimages\{2DF94E79-9097-41FB-8E70-3D3C6D469C4E}_8.png&quot;/&gt;&lt;left val=&quot;51&quot;/&gt;&lt;top val=&quot;67&quot;/&gt;&lt;width val=&quot;110&quot;/&gt;&lt;height val=&quot;52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20&quot;/&gt;&lt;lineCharCount val=&quot;81&quot;/&gt;&lt;lineCharCount val=&quot;74&quot;/&gt;&lt;lineCharCount val=&quot;78&quot;/&gt;&lt;lineCharCount val=&quot;73&quot;/&gt;&lt;lineCharCount val=&quot;42&quot;/&gt;&lt;lineCharCount val=&quot;1&quot;/&gt;&lt;lineCharCount val=&quot;14&quot;/&gt;&lt;lineCharCount val=&quot;82&quot;/&gt;&lt;lineCharCount val=&quot;80&quot;/&gt;&lt;lineCharCount val=&quot;80&quot;/&gt;&lt;lineCharCount val=&quot;33&quot;/&gt;&lt;lineCharCount val=&quot;47&quot;/&gt;&lt;/TableIndex&gt;&lt;/ShapeTextInfo&gt;"/>
  <p:tag name="HTML_SHAPEINFO" val="&lt;ThreeDShapeInfo&gt;&lt;uuid val=&quot;{C3B1F853-904F-4A20-BAC5-98AB691D574A}&quot;/&gt;&lt;isInvalidForFieldText val=&quot;0&quot;/&gt;&lt;Image&gt;&lt;filename val=&quot;C:\Users\singhM\AppData\Local\Temp\CP204441289498703Session\CPTrustFolder204441289498718\PPTImport204441291073031\data\asimages\{C3B1F853-904F-4A20-BAC5-98AB691D574A}_8.png&quot;/&gt;&lt;left val=&quot;46&quot;/&gt;&lt;top val=&quot;133&quot;/&gt;&lt;width val=&quot;632&quot;/&gt;&lt;height val=&quot;328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40131BD3-45DF-47CB-93EF-A5083C8912BC}&quot;/&gt;&lt;isInvalidForFieldText val=&quot;0&quot;/&gt;&lt;Image&gt;&lt;filename val=&quot;C:\Users\singhM\AppData\Local\Temp\CP204441289498703Session\CPTrustFolder204441289498718\PPTImport204441291073031\data\asimages\{40131BD3-45DF-47CB-93EF-A5083C8912BC}_11.png&quot;/&gt;&lt;left val=&quot;51&quot;/&gt;&lt;top val=&quot;67&quot;/&gt;&lt;width val=&quot;110&quot;/&gt;&lt;height val=&quot;5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DF94E79-9097-41FB-8E70-3D3C6D469C4E}&quot;/&gt;&lt;isInvalidForFieldText val=&quot;0&quot;/&gt;&lt;Image&gt;&lt;filename val=&quot;C:\Users\singhM\AppData\Local\Temp\CP204441289498703Session\CPTrustFolder204441289498718\PPTImport204441291073031\data\asimages\{2DF94E79-9097-41FB-8E70-3D3C6D469C4E}_8.png&quot;/&gt;&lt;left val=&quot;51&quot;/&gt;&lt;top val=&quot;67&quot;/&gt;&lt;width val=&quot;110&quot;/&gt;&lt;height val=&quot;5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20&quot;/&gt;&lt;lineCharCount val=&quot;81&quot;/&gt;&lt;lineCharCount val=&quot;74&quot;/&gt;&lt;lineCharCount val=&quot;78&quot;/&gt;&lt;lineCharCount val=&quot;73&quot;/&gt;&lt;lineCharCount val=&quot;42&quot;/&gt;&lt;lineCharCount val=&quot;1&quot;/&gt;&lt;lineCharCount val=&quot;14&quot;/&gt;&lt;lineCharCount val=&quot;82&quot;/&gt;&lt;lineCharCount val=&quot;80&quot;/&gt;&lt;lineCharCount val=&quot;80&quot;/&gt;&lt;lineCharCount val=&quot;33&quot;/&gt;&lt;lineCharCount val=&quot;47&quot;/&gt;&lt;/TableIndex&gt;&lt;/ShapeTextInfo&gt;"/>
  <p:tag name="HTML_SHAPEINFO" val="&lt;ThreeDShapeInfo&gt;&lt;uuid val=&quot;{C3B1F853-904F-4A20-BAC5-98AB691D574A}&quot;/&gt;&lt;isInvalidForFieldText val=&quot;0&quot;/&gt;&lt;Image&gt;&lt;filename val=&quot;C:\Users\singhM\AppData\Local\Temp\CP204441289498703Session\CPTrustFolder204441289498718\PPTImport204441291073031\data\asimages\{C3B1F853-904F-4A20-BAC5-98AB691D574A}_8.png&quot;/&gt;&lt;left val=&quot;46&quot;/&gt;&lt;top val=&quot;133&quot;/&gt;&lt;width val=&quot;632&quot;/&gt;&lt;height val=&quot;328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D2931847-6B42-41C3-A785-B386D1227477}&quot;/&gt;&lt;isInvalidForFieldText val=&quot;0&quot;/&gt;&lt;Image&gt;&lt;filename val=&quot;C:\Users\singhM\AppData\Local\Temp\CP204441289498703Session\CPTrustFolder204441289498718\PPTImport204441291073031\data\asimages\{D2931847-6B42-41C3-A785-B386D1227477}_12.png&quot;/&gt;&lt;left val=&quot;51&quot;/&gt;&lt;top val=&quot;67&quot;/&gt;&lt;width val=&quot;110&quot;/&gt;&lt;height val=&quot;5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0&quot;/&gt;&lt;lineCharCount val=&quot;9&quot;/&gt;&lt;lineCharCount val=&quot;77&quot;/&gt;&lt;lineCharCount val=&quot;78&quot;/&gt;&lt;lineCharCount val=&quot;76&quot;/&gt;&lt;lineCharCount val=&quot;70&quot;/&gt;&lt;lineCharCount val=&quot;77&quot;/&gt;&lt;lineCharCount val=&quot;79&quot;/&gt;&lt;lineCharCount val=&quot;79&quot;/&gt;&lt;lineCharCount val=&quot;76&quot;/&gt;&lt;lineCharCount val=&quot;81&quot;/&gt;&lt;lineCharCount val=&quot;83&quot;/&gt;&lt;lineCharCount val=&quot;82&quot;/&gt;&lt;lineCharCount val=&quot;78&quot;/&gt;&lt;lineCharCount val=&quot;1&quot;/&gt;&lt;lineCharCount val=&quot;13&quot;/&gt;&lt;lineCharCount val=&quot;77&quot;/&gt;&lt;lineCharCount val=&quot;78&quot;/&gt;&lt;lineCharCount val=&quot;83&quot;/&gt;&lt;lineCharCount val=&quot;81&quot;/&gt;&lt;lineCharCount val=&quot;78&quot;/&gt;&lt;lineCharCount val=&quot;79&quot;/&gt;&lt;lineCharCount val=&quot;8&quot;/&gt;&lt;lineCharCount val=&quot;59&quot;/&gt;&lt;lineCharCount val=&quot;1&quot;/&gt;&lt;lineCharCount val=&quot;2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  <p:tag name="HTML_SHAPEINFO" val="&lt;ThreeDShapeInfo&gt;&lt;uuid val=&quot;{EEAD6287-2935-499C-9AAA-39F0461912B8}&quot;/&gt;&lt;isInvalidForFieldText val=&quot;0&quot;/&gt;&lt;Image&gt;&lt;filename val=&quot;C:\Users\singhM\AppData\Local\Temp\CP204441289498703Session\CPTrustFolder204441289498718\PPTImport204441291073031\data\asimages\{EEAD6287-2935-499C-9AAA-39F0461912B8}_12.png&quot;/&gt;&lt;left val=&quot;54&quot;/&gt;&lt;top val=&quot;133&quot;/&gt;&lt;width val=&quot;628&quot;/&gt;&lt;height val=&quot;939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D2931847-6B42-41C3-A785-B386D1227477}&quot;/&gt;&lt;isInvalidForFieldText val=&quot;0&quot;/&gt;&lt;Image&gt;&lt;filename val=&quot;C:\Users\singhM\AppData\Local\Temp\CP204441289498703Session\CPTrustFolder204441289498718\PPTImport204441291073031\data\asimages\{D2931847-6B42-41C3-A785-B386D1227477}_12.png&quot;/&gt;&lt;left val=&quot;51&quot;/&gt;&lt;top val=&quot;67&quot;/&gt;&lt;width val=&quot;110&quot;/&gt;&lt;height val=&quot;5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0&quot;/&gt;&lt;lineCharCount val=&quot;9&quot;/&gt;&lt;lineCharCount val=&quot;77&quot;/&gt;&lt;lineCharCount val=&quot;78&quot;/&gt;&lt;lineCharCount val=&quot;76&quot;/&gt;&lt;lineCharCount val=&quot;70&quot;/&gt;&lt;lineCharCount val=&quot;77&quot;/&gt;&lt;lineCharCount val=&quot;79&quot;/&gt;&lt;lineCharCount val=&quot;79&quot;/&gt;&lt;lineCharCount val=&quot;76&quot;/&gt;&lt;lineCharCount val=&quot;81&quot;/&gt;&lt;lineCharCount val=&quot;83&quot;/&gt;&lt;lineCharCount val=&quot;82&quot;/&gt;&lt;lineCharCount val=&quot;78&quot;/&gt;&lt;lineCharCount val=&quot;1&quot;/&gt;&lt;lineCharCount val=&quot;13&quot;/&gt;&lt;lineCharCount val=&quot;77&quot;/&gt;&lt;lineCharCount val=&quot;78&quot;/&gt;&lt;lineCharCount val=&quot;83&quot;/&gt;&lt;lineCharCount val=&quot;81&quot;/&gt;&lt;lineCharCount val=&quot;78&quot;/&gt;&lt;lineCharCount val=&quot;79&quot;/&gt;&lt;lineCharCount val=&quot;8&quot;/&gt;&lt;lineCharCount val=&quot;59&quot;/&gt;&lt;lineCharCount val=&quot;1&quot;/&gt;&lt;lineCharCount val=&quot;2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  <p:tag name="HTML_SHAPEINFO" val="&lt;ThreeDShapeInfo&gt;&lt;uuid val=&quot;{EEAD6287-2935-499C-9AAA-39F0461912B8}&quot;/&gt;&lt;isInvalidForFieldText val=&quot;0&quot;/&gt;&lt;Image&gt;&lt;filename val=&quot;C:\Users\singhM\AppData\Local\Temp\CP204441289498703Session\CPTrustFolder204441289498718\PPTImport204441291073031\data\asimages\{EEAD6287-2935-499C-9AAA-39F0461912B8}_12.png&quot;/&gt;&lt;left val=&quot;54&quot;/&gt;&lt;top val=&quot;133&quot;/&gt;&lt;width val=&quot;628&quot;/&gt;&lt;height val=&quot;939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5E0F0DC1-3A8F-4B76-93F0-7A7CB01AC631}&quot;/&gt;&lt;isInvalidForFieldText val=&quot;0&quot;/&gt;&lt;Image&gt;&lt;filename val=&quot;C:\Users\singhM\AppData\Local\Temp\CP204441289498703Session\CPTrustFolder204441289498718\PPTImport204441291073031\data\asimages\{5E0F0DC1-3A8F-4B76-93F0-7A7CB01AC631}_13.png&quot;/&gt;&lt;left val=&quot;51&quot;/&gt;&lt;top val=&quot;67&quot;/&gt;&lt;width val=&quot;110&quot;/&gt;&lt;height val=&quot;52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9&quot;/&gt;&lt;lineCharCount val=&quot;12&quot;/&gt;&lt;lineCharCount val=&quot;70&quot;/&gt;&lt;lineCharCount val=&quot;77&quot;/&gt;&lt;lineCharCount val=&quot;77&quot;/&gt;&lt;lineCharCount val=&quot;70&quot;/&gt;&lt;lineCharCount val=&quot;84&quot;/&gt;&lt;lineCharCount val=&quot;81&quot;/&gt;&lt;lineCharCount val=&quot;75&quot;/&gt;&lt;lineCharCount val=&quot;68&quot;/&gt;&lt;lineCharCount val=&quot;3&quot;/&gt;&lt;lineCharCount val=&quot;78&quot;/&gt;&lt;lineCharCount val=&quot;80&quot;/&gt;&lt;lineCharCount val=&quot;74&quot;/&gt;&lt;lineCharCount val=&quot;78&quot;/&gt;&lt;lineCharCount val=&quot;67&quot;/&gt;&lt;lineCharCount val=&quot;1&quot;/&gt;&lt;lineCharCount val=&quot;72&quot;/&gt;&lt;lineCharCount val=&quot;76&quot;/&gt;&lt;lineCharCount val=&quot;82&quot;/&gt;&lt;lineCharCount val=&quot;84&quot;/&gt;&lt;lineCharCount val=&quot;83&quot;/&gt;&lt;lineCharCount val=&quot;83&quot;/&gt;&lt;lineCharCount val=&quot;5&quot;/&gt;&lt;lineCharCount val=&quot;1&quot;/&gt;&lt;lineCharCount val=&quot;71&quot;/&gt;&lt;lineCharCount val=&quot;72&quot;/&gt;&lt;lineCharCount val=&quot;83&quot;/&gt;&lt;lineCharCount val=&quot;36&quot;/&gt;&lt;lineCharCount val=&quot;1&quot;/&gt;&lt;/TableIndex&gt;&lt;/ShapeTextInfo&gt;"/>
  <p:tag name="HTML_SHAPEINFO" val="&lt;ThreeDShapeInfo&gt;&lt;uuid val=&quot;{7E39B10C-323F-464F-A8D7-557954366DFE}&quot;/&gt;&lt;isInvalidForFieldText val=&quot;0&quot;/&gt;&lt;Image&gt;&lt;filename val=&quot;C:\Users\singhM\AppData\Local\Temp\CP204441289498703Session\CPTrustFolder204441289498718\PPTImport204441291073031\data\asimages\{7E39B10C-323F-464F-A8D7-557954366DFE}_13.png&quot;/&gt;&lt;left val=&quot;54&quot;/&gt;&lt;top val=&quot;133&quot;/&gt;&lt;width val=&quot;629&quot;/&gt;&lt;height val=&quot;667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5E0F0DC1-3A8F-4B76-93F0-7A7CB01AC631}&quot;/&gt;&lt;isInvalidForFieldText val=&quot;0&quot;/&gt;&lt;Image&gt;&lt;filename val=&quot;C:\Users\singhM\AppData\Local\Temp\CP204441289498703Session\CPTrustFolder204441289498718\PPTImport204441291073031\data\asimages\{5E0F0DC1-3A8F-4B76-93F0-7A7CB01AC631}_13.png&quot;/&gt;&lt;left val=&quot;51&quot;/&gt;&lt;top val=&quot;67&quot;/&gt;&lt;width val=&quot;110&quot;/&gt;&lt;height val=&quot;52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9&quot;/&gt;&lt;lineCharCount val=&quot;12&quot;/&gt;&lt;lineCharCount val=&quot;70&quot;/&gt;&lt;lineCharCount val=&quot;77&quot;/&gt;&lt;lineCharCount val=&quot;77&quot;/&gt;&lt;lineCharCount val=&quot;70&quot;/&gt;&lt;lineCharCount val=&quot;84&quot;/&gt;&lt;lineCharCount val=&quot;81&quot;/&gt;&lt;lineCharCount val=&quot;75&quot;/&gt;&lt;lineCharCount val=&quot;68&quot;/&gt;&lt;lineCharCount val=&quot;3&quot;/&gt;&lt;lineCharCount val=&quot;78&quot;/&gt;&lt;lineCharCount val=&quot;80&quot;/&gt;&lt;lineCharCount val=&quot;74&quot;/&gt;&lt;lineCharCount val=&quot;78&quot;/&gt;&lt;lineCharCount val=&quot;67&quot;/&gt;&lt;lineCharCount val=&quot;1&quot;/&gt;&lt;lineCharCount val=&quot;72&quot;/&gt;&lt;lineCharCount val=&quot;76&quot;/&gt;&lt;lineCharCount val=&quot;82&quot;/&gt;&lt;lineCharCount val=&quot;84&quot;/&gt;&lt;lineCharCount val=&quot;83&quot;/&gt;&lt;lineCharCount val=&quot;83&quot;/&gt;&lt;lineCharCount val=&quot;5&quot;/&gt;&lt;lineCharCount val=&quot;1&quot;/&gt;&lt;lineCharCount val=&quot;71&quot;/&gt;&lt;lineCharCount val=&quot;72&quot;/&gt;&lt;lineCharCount val=&quot;83&quot;/&gt;&lt;lineCharCount val=&quot;36&quot;/&gt;&lt;lineCharCount val=&quot;1&quot;/&gt;&lt;/TableIndex&gt;&lt;/ShapeTextInfo&gt;"/>
  <p:tag name="HTML_SHAPEINFO" val="&lt;ThreeDShapeInfo&gt;&lt;uuid val=&quot;{7E39B10C-323F-464F-A8D7-557954366DFE}&quot;/&gt;&lt;isInvalidForFieldText val=&quot;0&quot;/&gt;&lt;Image&gt;&lt;filename val=&quot;C:\Users\singhM\AppData\Local\Temp\CP204441289498703Session\CPTrustFolder204441289498718\PPTImport204441291073031\data\asimages\{7E39B10C-323F-464F-A8D7-557954366DFE}_13.png&quot;/&gt;&lt;left val=&quot;54&quot;/&gt;&lt;top val=&quot;133&quot;/&gt;&lt;width val=&quot;629&quot;/&gt;&lt;height val=&quot;667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AD2109FE-5A6B-47A2-9A17-CB77DF444F50}&quot;/&gt;&lt;isInvalidForFieldText val=&quot;0&quot;/&gt;&lt;Image&gt;&lt;filename val=&quot;C:\Users\singhM\AppData\Local\Temp\CP204441289498703Session\CPTrustFolder204441289498718\PPTImport204441291073031\data\asimages\{AD2109FE-5A6B-47A2-9A17-CB77DF444F50}_14.png&quot;/&gt;&lt;left val=&quot;51&quot;/&gt;&lt;top val=&quot;67&quot;/&gt;&lt;width val=&quot;110&quot;/&gt;&lt;height val=&quot;5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2&quot;/&gt;&lt;lineCharCount val=&quot;21&quot;/&gt;&lt;lineCharCount val=&quot;74&quot;/&gt;&lt;lineCharCount val=&quot;72&quot;/&gt;&lt;lineCharCount val=&quot;82&quot;/&gt;&lt;lineCharCount val=&quot;35&quot;/&gt;&lt;lineCharCount val=&quot;1&quot;/&gt;&lt;lineCharCount val=&quot;82&quot;/&gt;&lt;lineCharCount val=&quot;83&quot;/&gt;&lt;lineCharCount val=&quot;49&quot;/&gt;&lt;lineCharCount val=&quot;1&quot;/&gt;&lt;lineCharCount val=&quot;76&quot;/&gt;&lt;lineCharCount val=&quot;74&quot;/&gt;&lt;lineCharCount val=&quot;78&quot;/&gt;&lt;lineCharCount val=&quot;10&quot;/&gt;&lt;lineCharCount val=&quot;1&quot;/&gt;&lt;lineCharCount val=&quot;77&quot;/&gt;&lt;lineCharCount val=&quot;67&quot;/&gt;&lt;lineCharCount val=&quot;1&quot;/&gt;&lt;lineCharCount val=&quot;76&quot;/&gt;&lt;lineCharCount val=&quot;75&quot;/&gt;&lt;lineCharCount val=&quot;1&quot;/&gt;&lt;lineCharCount val=&quot;1&quot;/&gt;&lt;/TableIndex&gt;&lt;/ShapeTextInfo&gt;"/>
  <p:tag name="HTML_SHAPEINFO" val="&lt;ThreeDShapeInfo&gt;&lt;uuid val=&quot;{63FCAE59-419E-475E-AD87-06897BFEFF98}&quot;/&gt;&lt;isInvalidForFieldText val=&quot;0&quot;/&gt;&lt;Image&gt;&lt;filename val=&quot;C:\Users\singhM\AppData\Local\Temp\CP204441289498703Session\CPTrustFolder204441289498718\PPTImport204441291073031\data\asimages\{63FCAE59-419E-475E-AD87-06897BFEFF98}_14.png&quot;/&gt;&lt;left val=&quot;54&quot;/&gt;&lt;top val=&quot;133&quot;/&gt;&lt;width val=&quot;627&quot;/&gt;&lt;height val=&quot;50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AD2109FE-5A6B-47A2-9A17-CB77DF444F50}&quot;/&gt;&lt;isInvalidForFieldText val=&quot;0&quot;/&gt;&lt;Image&gt;&lt;filename val=&quot;C:\Users\singhM\AppData\Local\Temp\CP204441289498703Session\CPTrustFolder204441289498718\PPTImport204441291073031\data\asimages\{AD2109FE-5A6B-47A2-9A17-CB77DF444F50}_14.png&quot;/&gt;&lt;left val=&quot;51&quot;/&gt;&lt;top val=&quot;67&quot;/&gt;&lt;width val=&quot;110&quot;/&gt;&lt;height val=&quot;52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952B30E-095E-4D15-8BB2-3DBF92BD5203}&quot;/&gt;&lt;isInvalidForFieldText val=&quot;0&quot;/&gt;&lt;Image&gt;&lt;filename val=&quot;C:\Users\singhM\AppData\Local\Temp\CP204441289498703Session\CPTrustFolder204441289498718\PPTImport204441291073031\data\asimages\{2952B30E-095E-4D15-8BB2-3DBF92BD5203}_16.png&quot;/&gt;&lt;left val=&quot;51&quot;/&gt;&lt;top val=&quot;67&quot;/&gt;&lt;width val=&quot;110&quot;/&gt;&lt;height val=&quot;52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3&quot;/&gt;&lt;lineCharCount val=&quot;13&quot;/&gt;&lt;lineCharCount val=&quot;74&quot;/&gt;&lt;lineCharCount val=&quot;77&quot;/&gt;&lt;lineCharCount val=&quot;76&quot;/&gt;&lt;lineCharCount val=&quot;77&quot;/&gt;&lt;lineCharCount val=&quot;78&quot;/&gt;&lt;lineCharCount val=&quot;77&quot;/&gt;&lt;lineCharCount val=&quot;23&quot;/&gt;&lt;lineCharCount val=&quot;1&quot;/&gt;&lt;lineCharCount val=&quot;10&quot;/&gt;&lt;lineCharCount val=&quot;72&quot;/&gt;&lt;lineCharCount val=&quot;81&quot;/&gt;&lt;lineCharCount val=&quot;72&quot;/&gt;&lt;lineCharCount val=&quot;23&quot;/&gt;&lt;lineCharCount val=&quot;1&quot;/&gt;&lt;lineCharCount val=&quot;10&quot;/&gt;&lt;lineCharCount val=&quot;79&quot;/&gt;&lt;lineCharCount val=&quot;77&quot;/&gt;&lt;lineCharCount val=&quot;80&quot;/&gt;&lt;lineCharCount val=&quot;74&quot;/&gt;&lt;lineCharCount val=&quot;79&quot;/&gt;&lt;lineCharCount val=&quot;74&quot;/&gt;&lt;lineCharCount val=&quot;52&quot;/&gt;&lt;/TableIndex&gt;&lt;/ShapeTextInfo&gt;"/>
  <p:tag name="HTML_SHAPEINFO" val="&lt;ThreeDShapeInfo&gt;&lt;uuid val=&quot;{FB98F7BC-DC75-4D49-89FE-BE8B483F9620}&quot;/&gt;&lt;isInvalidForFieldText val=&quot;0&quot;/&gt;&lt;Image&gt;&lt;filename val=&quot;C:\Users\singhM\AppData\Local\Temp\CP204441289498703Session\CPTrustFolder204441289498718\PPTImport204441291073031\data\asimages\{FB98F7BC-DC75-4D49-89FE-BE8B483F9620}_16.png&quot;/&gt;&lt;left val=&quot;54&quot;/&gt;&lt;top val=&quot;268&quot;/&gt;&lt;width val=&quot;628&quot;/&gt;&lt;height val=&quot;554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952B30E-095E-4D15-8BB2-3DBF92BD5203}&quot;/&gt;&lt;isInvalidForFieldText val=&quot;0&quot;/&gt;&lt;Image&gt;&lt;filename val=&quot;C:\Users\singhM\AppData\Local\Temp\CP204441289498703Session\CPTrustFolder204441289498718\PPTImport204441291073031\data\asimages\{2952B30E-095E-4D15-8BB2-3DBF92BD5203}_16.png&quot;/&gt;&lt;left val=&quot;51&quot;/&gt;&lt;top val=&quot;67&quot;/&gt;&lt;width val=&quot;110&quot;/&gt;&lt;height val=&quot;52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952B30E-095E-4D15-8BB2-3DBF92BD5203}&quot;/&gt;&lt;isInvalidForFieldText val=&quot;0&quot;/&gt;&lt;Image&gt;&lt;filename val=&quot;C:\Users\singhM\AppData\Local\Temp\CP204441289498703Session\CPTrustFolder204441289498718\PPTImport204441291073031\data\asimages\{2952B30E-095E-4D15-8BB2-3DBF92BD5203}_16.png&quot;/&gt;&lt;left val=&quot;51&quot;/&gt;&lt;top val=&quot;67&quot;/&gt;&lt;width val=&quot;110&quot;/&gt;&lt;height val=&quot;52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9191E02B-6416-4290-9560-4E279EC31220}&quot;/&gt;&lt;isInvalidForFieldText val=&quot;0&quot;/&gt;&lt;Image&gt;&lt;filename val=&quot;C:\Users\singhM\AppData\Local\Temp\CP204441289498703Session\CPTrustFolder204441289498718\PPTImport204441291073031\data\asimages\{9191E02B-6416-4290-9560-4E279EC31220}_18.png&quot;/&gt;&lt;left val=&quot;51&quot;/&gt;&lt;top val=&quot;67&quot;/&gt;&lt;width val=&quot;110&quot;/&gt;&lt;height val=&quot;52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6&quot;/&gt;&lt;lineCharCount val=&quot;12&quot;/&gt;&lt;lineCharCount val=&quot;80&quot;/&gt;&lt;lineCharCount val=&quot;77&quot;/&gt;&lt;lineCharCount val=&quot;77&quot;/&gt;&lt;lineCharCount val=&quot;28&quot;/&gt;&lt;lineCharCount val=&quot;1&quot;/&gt;&lt;lineCharCount val=&quot;81&quot;/&gt;&lt;lineCharCount val=&quot;82&quot;/&gt;&lt;lineCharCount val=&quot;79&quot;/&gt;&lt;lineCharCount val=&quot;71&quot;/&gt;&lt;lineCharCount val=&quot;77&quot;/&gt;&lt;lineCharCount val=&quot;82&quot;/&gt;&lt;lineCharCount val=&quot;35&quot;/&gt;&lt;lineCharCount val=&quot;1&quot;/&gt;&lt;lineCharCount val=&quot;78&quot;/&gt;&lt;lineCharCount val=&quot;72&quot;/&gt;&lt;lineCharCount val=&quot;72&quot;/&gt;&lt;lineCharCount val=&quot;79&quot;/&gt;&lt;lineCharCount val=&quot;85&quot;/&gt;&lt;lineCharCount val=&quot;1&quot;/&gt;&lt;lineCharCount val=&quot;70&quot;/&gt;&lt;lineCharCount val=&quot;84&quot;/&gt;&lt;lineCharCount val=&quot;79&quot;/&gt;&lt;lineCharCount val=&quot;76&quot;/&gt;&lt;lineCharCount val=&quot;1&quot;/&gt;&lt;lineCharCount val=&quot;2&quot;/&gt;&lt;/TableIndex&gt;&lt;/ShapeTextInfo&gt;"/>
  <p:tag name="HTML_SHAPEINFO" val="&lt;ThreeDShapeInfo&gt;&lt;uuid val=&quot;{38224711-B03E-4347-A890-849064C25093}&quot;/&gt;&lt;isInvalidForFieldText val=&quot;0&quot;/&gt;&lt;Image&gt;&lt;filename val=&quot;C:\Users\singhM\AppData\Local\Temp\CP204441289498703Session\CPTrustFolder204441289498718\PPTImport204441291073031\data\asimages\{38224711-B03E-4347-A890-849064C25093}_18.png&quot;/&gt;&lt;left val=&quot;54&quot;/&gt;&lt;top val=&quot;133&quot;/&gt;&lt;width val=&quot;627&quot;/&gt;&lt;height val=&quot;64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DACF99B-0D93-4117-83CB-63BA328CC558}&quot;/&gt;&lt;isInvalidForFieldText val=&quot;0&quot;/&gt;&lt;Image&gt;&lt;filename val=&quot;C:\Users\singhM\AppData\Local\Temp\CP204441289498703Session\CPTrustFolder204441289498718\PPTImport204441291073031\data\asimages\{0DACF99B-0D93-4117-83CB-63BA328CC558}_19.png&quot;/&gt;&lt;left val=&quot;51&quot;/&gt;&lt;top val=&quot;67&quot;/&gt;&lt;width val=&quot;110&quot;/&gt;&lt;height val=&quot;52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5&quot;/&gt;&lt;lineCharCount val=&quot;22&quot;/&gt;&lt;lineCharCount val=&quot;77&quot;/&gt;&lt;lineCharCount val=&quot;10&quot;/&gt;&lt;lineCharCount val=&quot;1&quot;/&gt;&lt;lineCharCount val=&quot;79&quot;/&gt;&lt;lineCharCount val=&quot;76&quot;/&gt;&lt;lineCharCount val=&quot;72&quot;/&gt;&lt;lineCharCount val=&quot;50&quot;/&gt;&lt;lineCharCount val=&quot;1&quot;/&gt;&lt;lineCharCount val=&quot;73&quot;/&gt;&lt;lineCharCount val=&quot;75&quot;/&gt;&lt;lineCharCount val=&quot;80&quot;/&gt;&lt;lineCharCount val=&quot;7&quot;/&gt;&lt;lineCharCount val=&quot;1&quot;/&gt;&lt;lineCharCount val=&quot;2&quot;/&gt;&lt;/TableIndex&gt;&lt;/ShapeTextInfo&gt;"/>
  <p:tag name="HTML_SHAPEINFO" val="&lt;ThreeDShapeInfo&gt;&lt;uuid val=&quot;{5D57BE1F-C62C-4E6E-A953-56D2BD31B03D}&quot;/&gt;&lt;isInvalidForFieldText val=&quot;0&quot;/&gt;&lt;Image&gt;&lt;filename val=&quot;C:\Users\singhM\AppData\Local\Temp\CP204441289498703Session\CPTrustFolder204441289498718\PPTImport204441291073031\data\asimages\{5D57BE1F-C62C-4E6E-A953-56D2BD31B03D}_19.png&quot;/&gt;&lt;left val=&quot;54&quot;/&gt;&lt;top val=&quot;133&quot;/&gt;&lt;width val=&quot;624&quot;/&gt;&lt;height val=&quot;373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4&quot;/&gt;&lt;lineCharCount val=&quot;19&quot;/&gt;&lt;lineCharCount val=&quot;13&quot;/&gt;&lt;lineCharCount val=&quot;12&quot;/&gt;&lt;lineCharCount val=&quot;13&quot;/&gt;&lt;lineCharCount val=&quot;6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0DACF99B-0D93-4117-83CB-63BA328CC558}&quot;/&gt;&lt;isInvalidForFieldText val=&quot;0&quot;/&gt;&lt;Image&gt;&lt;filename val=&quot;C:\Users\singhM\AppData\Local\Temp\CP204441289498703Session\CPTrustFolder204441289498718\PPTImport204441291073031\data\asimages\{0DACF99B-0D93-4117-83CB-63BA328CC558}_19.png&quot;/&gt;&lt;left val=&quot;51&quot;/&gt;&lt;top val=&quot;67&quot;/&gt;&lt;width val=&quot;110&quot;/&gt;&lt;height val=&quot;52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5&quot;/&gt;&lt;lineCharCount val=&quot;22&quot;/&gt;&lt;lineCharCount val=&quot;77&quot;/&gt;&lt;lineCharCount val=&quot;10&quot;/&gt;&lt;lineCharCount val=&quot;1&quot;/&gt;&lt;lineCharCount val=&quot;79&quot;/&gt;&lt;lineCharCount val=&quot;76&quot;/&gt;&lt;lineCharCount val=&quot;72&quot;/&gt;&lt;lineCharCount val=&quot;50&quot;/&gt;&lt;lineCharCount val=&quot;1&quot;/&gt;&lt;lineCharCount val=&quot;73&quot;/&gt;&lt;lineCharCount val=&quot;75&quot;/&gt;&lt;lineCharCount val=&quot;80&quot;/&gt;&lt;lineCharCount val=&quot;7&quot;/&gt;&lt;lineCharCount val=&quot;1&quot;/&gt;&lt;lineCharCount val=&quot;2&quot;/&gt;&lt;/TableIndex&gt;&lt;/ShapeTextInfo&gt;"/>
  <p:tag name="HTML_SHAPEINFO" val="&lt;ThreeDShapeInfo&gt;&lt;uuid val=&quot;{5D57BE1F-C62C-4E6E-A953-56D2BD31B03D}&quot;/&gt;&lt;isInvalidForFieldText val=&quot;0&quot;/&gt;&lt;Image&gt;&lt;filename val=&quot;C:\Users\singhM\AppData\Local\Temp\CP204441289498703Session\CPTrustFolder204441289498718\PPTImport204441291073031\data\asimages\{5D57BE1F-C62C-4E6E-A953-56D2BD31B03D}_19.png&quot;/&gt;&lt;left val=&quot;54&quot;/&gt;&lt;top val=&quot;133&quot;/&gt;&lt;width val=&quot;624&quot;/&gt;&lt;height val=&quot;373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284705E1-6F87-460C-8BE0-259B63593DC4}&quot;/&gt;&lt;isInvalidForFieldText val=&quot;0&quot;/&gt;&lt;Image&gt;&lt;filename val=&quot;C:\Users\singhM\AppData\Local\Temp\CP204441289498703Session\CPTrustFolder204441289498718\PPTImport204441291073031\data\asimages\{284705E1-6F87-460C-8BE0-259B63593DC4}_22.png&quot;/&gt;&lt;left val=&quot;51&quot;/&gt;&lt;top val=&quot;67&quot;/&gt;&lt;width val=&quot;110&quot;/&gt;&lt;height val=&quot;52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13&quot;/&gt;&lt;lineCharCount val=&quot;78&quot;/&gt;&lt;lineCharCount val=&quot;73&quot;/&gt;&lt;lineCharCount val=&quot;74&quot;/&gt;&lt;lineCharCount val=&quot;82&quot;/&gt;&lt;lineCharCount val=&quot;80&quot;/&gt;&lt;lineCharCount val=&quot;79&quot;/&gt;&lt;lineCharCount val=&quot;80&quot;/&gt;&lt;lineCharCount val=&quot;70&quot;/&gt;&lt;/TableIndex&gt;&lt;/ShapeTextInfo&gt;"/>
  <p:tag name="HTML_SHAPEINFO" val="&lt;ThreeDShapeInfo&gt;&lt;uuid val=&quot;{859E0AB4-8AAA-4023-A4B5-4C2DE44DEB84}&quot;/&gt;&lt;isInvalidForFieldText val=&quot;0&quot;/&gt;&lt;Image&gt;&lt;filename val=&quot;C:\Users\singhM\AppData\Local\Temp\CP204441289498703Session\CPTrustFolder204441289498718\PPTImport204441291073031\data\asimages\{859E0AB4-8AAA-4023-A4B5-4C2DE44DEB84}_22.png&quot;/&gt;&lt;left val=&quot;54&quot;/&gt;&lt;top val=&quot;133&quot;/&gt;&lt;width val=&quot;626&quot;/&gt;&lt;height val=&quot;238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6C63018C-8A7C-4E13-AB1A-FB28A3A3AA04}&quot;/&gt;&lt;isInvalidForFieldText val=&quot;0&quot;/&gt;&lt;Image&gt;&lt;filename val=&quot;C:\Users\singhM\AppData\Local\Temp\CP204441289498703Session\CPTrustFolder204441289498718\PPTImport204441291073031\data\asimages\{6C63018C-8A7C-4E13-AB1A-FB28A3A3AA04}_23.png&quot;/&gt;&lt;left val=&quot;51&quot;/&gt;&lt;top val=&quot;67&quot;/&gt;&lt;width val=&quot;110&quot;/&gt;&lt;height val=&quot;52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2&quot;/&gt;&lt;lineCharCount val=&quot;12&quot;/&gt;&lt;lineCharCount val=&quot;75&quot;/&gt;&lt;lineCharCount val=&quot;80&quot;/&gt;&lt;lineCharCount val=&quot;76&quot;/&gt;&lt;lineCharCount val=&quot;75&quot;/&gt;&lt;lineCharCount val=&quot;64&quot;/&gt;&lt;lineCharCount val=&quot;1&quot;/&gt;&lt;lineCharCount val=&quot;78&quot;/&gt;&lt;lineCharCount val=&quot;79&quot;/&gt;&lt;lineCharCount val=&quot;78&quot;/&gt;&lt;lineCharCount val=&quot;71&quot;/&gt;&lt;lineCharCount val=&quot;29&quot;/&gt;&lt;lineCharCount val=&quot;1&quot;/&gt;&lt;lineCharCount val=&quot;79&quot;/&gt;&lt;lineCharCount val=&quot;10&quot;/&gt;&lt;lineCharCount val=&quot;1&quot;/&gt;&lt;lineCharCount val=&quot;70&quot;/&gt;&lt;lineCharCount val=&quot;79&quot;/&gt;&lt;lineCharCount val=&quot;81&quot;/&gt;&lt;lineCharCount val=&quot;80&quot;/&gt;&lt;lineCharCount val=&quot;1&quot;/&gt;&lt;lineCharCount val=&quot;75&quot;/&gt;&lt;/TableIndex&gt;&lt;/ShapeTextInfo&gt;"/>
  <p:tag name="HTML_SHAPEINFO" val="&lt;ThreeDShapeInfo&gt;&lt;uuid val=&quot;{9948CF2A-F591-4022-8AF4-3480B1A7DAD9}&quot;/&gt;&lt;isInvalidForFieldText val=&quot;0&quot;/&gt;&lt;Image&gt;&lt;filename val=&quot;C:\Users\singhM\AppData\Local\Temp\CP204441289498703Session\CPTrustFolder204441289498718\PPTImport204441291073031\data\asimages\{9948CF2A-F591-4022-8AF4-3480B1A7DAD9}_23.png&quot;/&gt;&lt;left val=&quot;54&quot;/&gt;&lt;top val=&quot;133&quot;/&gt;&lt;width val=&quot;626&quot;/&gt;&lt;height val=&quot;53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18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heme/theme1.xml><?xml version="1.0" encoding="utf-8"?>
<a:theme xmlns:a="http://schemas.openxmlformats.org/drawingml/2006/main" name="Vituity® 16_9 PowerPoint Template v1.1-2">
  <a:themeElements>
    <a:clrScheme name="Vituity® Theme Colors">
      <a:dk1>
        <a:srgbClr val="F49100"/>
      </a:dk1>
      <a:lt1>
        <a:srgbClr val="FFFFFF"/>
      </a:lt1>
      <a:dk2>
        <a:srgbClr val="878A8D"/>
      </a:dk2>
      <a:lt2>
        <a:srgbClr val="CFCFCE"/>
      </a:lt2>
      <a:accent1>
        <a:srgbClr val="FCC000"/>
      </a:accent1>
      <a:accent2>
        <a:srgbClr val="F49100"/>
      </a:accent2>
      <a:accent3>
        <a:srgbClr val="E8362B"/>
      </a:accent3>
      <a:accent4>
        <a:srgbClr val="000000"/>
      </a:accent4>
      <a:accent5>
        <a:srgbClr val="F36D01"/>
      </a:accent5>
      <a:accent6>
        <a:srgbClr val="DEDEDE"/>
      </a:accent6>
      <a:hlink>
        <a:srgbClr val="E8362B"/>
      </a:hlink>
      <a:folHlink>
        <a:srgbClr val="D02F26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tuity® PPT 4x3 portrait (for Journal Articles Only)" id="{7B24F96C-799A-2349-AEC6-0CF4DCBBFEDC}" vid="{4A02A135-AE91-6B41-BB14-E66B6EEABF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Vituity® PPT 4x3 portrait (for Journal Articles Only) (3)</Template>
  <TotalTime>22847</TotalTime>
  <Words>3111</Words>
  <Application>Microsoft Macintosh PowerPoint</Application>
  <PresentationFormat>On-screen Show (4:3)</PresentationFormat>
  <Paragraphs>572</Paragraphs>
  <Slides>72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ＭＳ Ｐゴシック</vt:lpstr>
      <vt:lpstr>ヒラギノ角ゴ Pro W3</vt:lpstr>
      <vt:lpstr>Arial</vt:lpstr>
      <vt:lpstr>Calibri</vt:lpstr>
      <vt:lpstr>Calibri Light</vt:lpstr>
      <vt:lpstr>Times New Roman</vt:lpstr>
      <vt:lpstr>Wingdings</vt:lpstr>
      <vt:lpstr>Vituity® 16_9 PowerPoint Template v1.1-2</vt:lpstr>
      <vt:lpstr>Acrobat Document</vt:lpstr>
      <vt:lpstr>Chest Pain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 Disorders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 Disorders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ST-Segment Elevation</vt:lpstr>
      <vt:lpstr>PowerPoint Presentation</vt:lpstr>
      <vt:lpstr>Causes of ST Elevation</vt:lpstr>
      <vt:lpstr>Causes of ST Elevation</vt:lpstr>
      <vt:lpstr>Case #1</vt:lpstr>
      <vt:lpstr>Case #1: Left Ventricular Aneurysm</vt:lpstr>
      <vt:lpstr>Left Ventricular Aneurysm</vt:lpstr>
      <vt:lpstr>Case #2</vt:lpstr>
      <vt:lpstr>Pericarditis</vt:lpstr>
      <vt:lpstr>Case #3</vt:lpstr>
      <vt:lpstr>BRUGADA SYNDROME</vt:lpstr>
      <vt:lpstr>PowerPoint Presentation</vt:lpstr>
      <vt:lpstr>Case #4</vt:lpstr>
      <vt:lpstr>Case #4</vt:lpstr>
      <vt:lpstr>Case #4</vt:lpstr>
      <vt:lpstr>Case #4</vt:lpstr>
      <vt:lpstr>Case #5:</vt:lpstr>
      <vt:lpstr>PowerPoint Presentation</vt:lpstr>
      <vt:lpstr>PowerPoint Presentation</vt:lpstr>
      <vt:lpstr>QRS Nomenclature</vt:lpstr>
      <vt:lpstr>Normal LBBB</vt:lpstr>
      <vt:lpstr>Normal LBBB</vt:lpstr>
      <vt:lpstr>PowerPoint Presentation</vt:lpstr>
      <vt:lpstr>PowerPoint Presentation</vt:lpstr>
      <vt:lpstr>PowerPoint Presentation</vt:lpstr>
      <vt:lpstr>Case #5: Sgarbossa Criteria</vt:lpstr>
      <vt:lpstr>Case #6</vt:lpstr>
      <vt:lpstr>Case #6</vt:lpstr>
      <vt:lpstr>Causes of ST Elevation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Name</dc:title>
  <dc:creator>Hess, Suzanne</dc:creator>
  <cp:lastModifiedBy>Mesisca, Michael K</cp:lastModifiedBy>
  <cp:revision>54</cp:revision>
  <dcterms:created xsi:type="dcterms:W3CDTF">2017-12-07T22:46:36Z</dcterms:created>
  <dcterms:modified xsi:type="dcterms:W3CDTF">2018-08-09T19:35:48Z</dcterms:modified>
</cp:coreProperties>
</file>